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1"/>
  </p:notesMasterIdLst>
  <p:sldIdLst>
    <p:sldId id="286" r:id="rId2"/>
    <p:sldId id="275" r:id="rId3"/>
    <p:sldId id="276" r:id="rId4"/>
    <p:sldId id="277" r:id="rId5"/>
    <p:sldId id="278" r:id="rId6"/>
    <p:sldId id="259" r:id="rId7"/>
    <p:sldId id="279" r:id="rId8"/>
    <p:sldId id="261" r:id="rId9"/>
    <p:sldId id="283" r:id="rId10"/>
    <p:sldId id="260" r:id="rId11"/>
    <p:sldId id="262" r:id="rId12"/>
    <p:sldId id="288" r:id="rId13"/>
    <p:sldId id="263" r:id="rId14"/>
    <p:sldId id="281" r:id="rId15"/>
    <p:sldId id="264" r:id="rId16"/>
    <p:sldId id="300" r:id="rId17"/>
    <p:sldId id="289" r:id="rId18"/>
    <p:sldId id="257" r:id="rId19"/>
    <p:sldId id="302" r:id="rId20"/>
    <p:sldId id="293" r:id="rId21"/>
    <p:sldId id="304" r:id="rId22"/>
    <p:sldId id="299" r:id="rId23"/>
    <p:sldId id="296" r:id="rId24"/>
    <p:sldId id="303" r:id="rId25"/>
    <p:sldId id="305" r:id="rId26"/>
    <p:sldId id="306" r:id="rId27"/>
    <p:sldId id="266" r:id="rId28"/>
    <p:sldId id="267"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9E920-1EAF-4326-87BB-F190714D0B91}" type="datetimeFigureOut">
              <a:rPr lang="en-IN" smtClean="0"/>
              <a:pPr/>
              <a:t>29-05-2025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767D5-AA03-497B-9B17-0D7C7C911034}" type="slidenum">
              <a:rPr lang="en-IN" smtClean="0"/>
              <a:pPr/>
              <a:t>‹#›</a:t>
            </a:fld>
            <a:endParaRPr lang="en-IN"/>
          </a:p>
        </p:txBody>
      </p:sp>
    </p:spTree>
    <p:extLst>
      <p:ext uri="{BB962C8B-B14F-4D97-AF65-F5344CB8AC3E}">
        <p14:creationId xmlns:p14="http://schemas.microsoft.com/office/powerpoint/2010/main" val="1579770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72149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244575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335615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2213576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126520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278320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81905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12785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323852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1796535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346073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6017C-BB87-480E-8FBF-4BA69F8208A6}" type="datetimeFigureOut">
              <a:rPr lang="en-IN" smtClean="0"/>
              <a:pPr/>
              <a:t>29-05-2025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pPr/>
              <a:t>‹#›</a:t>
            </a:fld>
            <a:endParaRPr lang="en-IN"/>
          </a:p>
        </p:txBody>
      </p:sp>
    </p:spTree>
    <p:extLst>
      <p:ext uri="{BB962C8B-B14F-4D97-AF65-F5344CB8AC3E}">
        <p14:creationId xmlns:p14="http://schemas.microsoft.com/office/powerpoint/2010/main" val="1956774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6017C-BB87-480E-8FBF-4BA69F8208A6}" type="datetimeFigureOut">
              <a:rPr lang="en-IN" smtClean="0"/>
              <a:pPr/>
              <a:t>29-05-2025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E705F-A2BE-4F91-B6CD-D5137D911E94}" type="slidenum">
              <a:rPr lang="en-IN" smtClean="0"/>
              <a:pPr/>
              <a:t>‹#›</a:t>
            </a:fld>
            <a:endParaRPr lang="en-IN"/>
          </a:p>
        </p:txBody>
      </p:sp>
    </p:spTree>
    <p:extLst>
      <p:ext uri="{BB962C8B-B14F-4D97-AF65-F5344CB8AC3E}">
        <p14:creationId xmlns:p14="http://schemas.microsoft.com/office/powerpoint/2010/main" val="7953719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 Id="rId9"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crypted-tbn0.gstatic.com/images?q=tbn:ANd9GcSvYmC5BL1nRa8RCu15BiyHRKU5XPbvkGZ4Ig&amp;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1</a:t>
            </a:fld>
            <a:endParaRPr lang="en-US">
              <a:solidFill>
                <a:prstClr val="black">
                  <a:tint val="75000"/>
                </a:prstClr>
              </a:solidFill>
            </a:endParaRPr>
          </a:p>
        </p:txBody>
      </p:sp>
      <p:sp>
        <p:nvSpPr>
          <p:cNvPr id="7" name="TextBox 6"/>
          <p:cNvSpPr txBox="1"/>
          <p:nvPr/>
        </p:nvSpPr>
        <p:spPr>
          <a:xfrm>
            <a:off x="7715680" y="1175654"/>
            <a:ext cx="3886200" cy="369332"/>
          </a:xfrm>
          <a:prstGeom prst="rect">
            <a:avLst/>
          </a:prstGeom>
          <a:noFill/>
        </p:spPr>
        <p:txBody>
          <a:bodyPr wrap="square" rtlCol="0">
            <a:spAutoFit/>
          </a:bodyPr>
          <a:lstStyle/>
          <a:p>
            <a:endParaRPr lang="en-US" dirty="0"/>
          </a:p>
        </p:txBody>
      </p:sp>
      <p:sp>
        <p:nvSpPr>
          <p:cNvPr id="11" name="Rectangle 10"/>
          <p:cNvSpPr/>
          <p:nvPr/>
        </p:nvSpPr>
        <p:spPr>
          <a:xfrm>
            <a:off x="1244338" y="343418"/>
            <a:ext cx="10710531" cy="1508105"/>
          </a:xfrm>
          <a:prstGeom prst="rect">
            <a:avLst/>
          </a:prstGeom>
        </p:spPr>
        <p:txBody>
          <a:bodyPr wrap="square">
            <a:spAutoFit/>
          </a:bodyPr>
          <a:lstStyle/>
          <a:p>
            <a:pPr algn="ctr"/>
            <a:r>
              <a:rPr lang="en-US" sz="3200" b="1" i="0" u="none" strike="noStrike" dirty="0">
                <a:solidFill>
                  <a:srgbClr val="00B0F0"/>
                </a:solidFill>
                <a:effectLst>
                  <a:outerShdw blurRad="38100" dist="38100" dir="2700000" algn="tl">
                    <a:srgbClr val="000000">
                      <a:alpha val="43137"/>
                    </a:srgbClr>
                  </a:outerShdw>
                </a:effectLst>
                <a:latin typeface="Times New Roman" panose="02020603050405020304" pitchFamily="18" charset="0"/>
              </a:rPr>
              <a:t>DAYANANDA  SAGAR  COLLEGE  OF  ENGINEERING</a:t>
            </a:r>
            <a:br>
              <a:rPr lang="en-US" sz="2400" b="1" i="0" u="none" strike="noStrike" dirty="0">
                <a:solidFill>
                  <a:srgbClr val="862110"/>
                </a:solidFill>
                <a:effectLst/>
                <a:latin typeface="Times New Roman" panose="02020603050405020304" pitchFamily="18" charset="0"/>
              </a:rPr>
            </a:br>
            <a:r>
              <a:rPr lang="en-US" sz="3200" b="1" i="0" u="none" strike="noStrike" dirty="0">
                <a:solidFill>
                  <a:schemeClr val="tx2"/>
                </a:solidFill>
                <a:effectLst>
                  <a:outerShdw blurRad="38100" dist="38100" dir="2700000" algn="tl">
                    <a:srgbClr val="000000">
                      <a:alpha val="43137"/>
                    </a:srgbClr>
                  </a:outerShdw>
                </a:effectLst>
                <a:latin typeface="Times New Roman" panose="02020603050405020304" pitchFamily="18" charset="0"/>
              </a:rPr>
              <a:t>Department of Medical Electronics Engineering</a:t>
            </a:r>
            <a:endParaRPr lang="en-US" sz="2800" b="1" i="0" u="none" strike="noStrike" dirty="0">
              <a:solidFill>
                <a:schemeClr val="tx2"/>
              </a:solidFill>
              <a:effectLst>
                <a:outerShdw blurRad="38100" dist="38100" dir="2700000" algn="tl">
                  <a:srgbClr val="000000">
                    <a:alpha val="43137"/>
                  </a:srgbClr>
                </a:outerShdw>
              </a:effectLst>
              <a:latin typeface="Times New Roman" panose="02020603050405020304" pitchFamily="18" charset="0"/>
            </a:endParaRPr>
          </a:p>
          <a:p>
            <a:pPr algn="ct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rPr>
              <a:t>Academic year 2024-2025</a:t>
            </a:r>
            <a:endParaRPr lang="en-US" sz="2800" b="0" dirty="0">
              <a:solidFill>
                <a:schemeClr val="tx2"/>
              </a:solidFill>
              <a:effectLst>
                <a:outerShdw blurRad="38100" dist="38100" dir="2700000" algn="tl">
                  <a:srgbClr val="000000">
                    <a:alpha val="43137"/>
                  </a:srgbClr>
                </a:outerShdw>
              </a:effectLst>
            </a:endParaRPr>
          </a:p>
        </p:txBody>
      </p:sp>
      <p:sp>
        <p:nvSpPr>
          <p:cNvPr id="12" name="Rectangle 11"/>
          <p:cNvSpPr/>
          <p:nvPr/>
        </p:nvSpPr>
        <p:spPr>
          <a:xfrm>
            <a:off x="1125772" y="1433308"/>
            <a:ext cx="10947662" cy="954107"/>
          </a:xfrm>
          <a:prstGeom prst="rect">
            <a:avLst/>
          </a:prstGeom>
        </p:spPr>
        <p:txBody>
          <a:bodyPr wrap="square">
            <a:spAutoFit/>
          </a:bodyPr>
          <a:lstStyle/>
          <a:p>
            <a:pPr algn="ctr"/>
            <a:endParaRPr 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endParaRPr>
          </a:p>
          <a:p>
            <a:pPr algn="ctr"/>
            <a:r>
              <a:rPr 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rPr>
              <a:t>MINI-PROJECT I (</a:t>
            </a:r>
            <a:r>
              <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rPr>
              <a:t>22MD49) OPENDAY 2025</a:t>
            </a:r>
            <a:endParaRPr lang="en-IN" sz="2800" b="0" dirty="0">
              <a:effectLst/>
            </a:endParaRPr>
          </a:p>
        </p:txBody>
      </p:sp>
      <p:sp>
        <p:nvSpPr>
          <p:cNvPr id="13" name="Rectangle 12"/>
          <p:cNvSpPr/>
          <p:nvPr/>
        </p:nvSpPr>
        <p:spPr>
          <a:xfrm>
            <a:off x="898999" y="1802640"/>
            <a:ext cx="10284706" cy="1569660"/>
          </a:xfrm>
          <a:prstGeom prst="rect">
            <a:avLst/>
          </a:prstGeom>
        </p:spPr>
        <p:txBody>
          <a:bodyPr wrap="square">
            <a:spAutoFit/>
          </a:bodyPr>
          <a:lstStyle/>
          <a:p>
            <a:pPr algn="ctr"/>
            <a:endParaRPr lang="en-IN" sz="3200" b="1" i="0" u="none" strike="noStrike" dirty="0">
              <a:solidFill>
                <a:srgbClr val="000000"/>
              </a:solidFill>
              <a:effectLst/>
              <a:latin typeface="Times New Roman" panose="02020603050405020304" pitchFamily="18" charset="0"/>
            </a:endParaRPr>
          </a:p>
          <a:p>
            <a:pPr algn="ctr"/>
            <a:r>
              <a:rPr lang="en-US" sz="3200" b="1" dirty="0">
                <a:solidFill>
                  <a:srgbClr val="000000"/>
                </a:solidFill>
                <a:latin typeface="Times New Roman" panose="02020603050405020304" pitchFamily="18" charset="0"/>
              </a:rPr>
              <a:t>ELDERLY CARE: DEVELOPMENT OF GERIATRIC WELLNESS INDEX</a:t>
            </a:r>
            <a:endParaRPr lang="en-IN" sz="3200" b="1" dirty="0">
              <a:effectLst/>
            </a:endParaRPr>
          </a:p>
        </p:txBody>
      </p:sp>
      <p:sp>
        <p:nvSpPr>
          <p:cNvPr id="16" name="Rectangle 15"/>
          <p:cNvSpPr/>
          <p:nvPr/>
        </p:nvSpPr>
        <p:spPr>
          <a:xfrm>
            <a:off x="2853616" y="5360969"/>
            <a:ext cx="6262397" cy="1477328"/>
          </a:xfrm>
          <a:prstGeom prst="rect">
            <a:avLst/>
          </a:prstGeom>
        </p:spPr>
        <p:txBody>
          <a:bodyPr wrap="square">
            <a:spAutoFit/>
          </a:bodyPr>
          <a:lstStyle/>
          <a:p>
            <a:pPr algn="ctr"/>
            <a:r>
              <a:rPr lang="en-US" sz="1400" b="1" i="0" u="none" strike="noStrike" dirty="0">
                <a:solidFill>
                  <a:srgbClr val="575F6D"/>
                </a:solidFill>
                <a:effectLst/>
                <a:latin typeface="Times New Roman" panose="02020603050405020304" pitchFamily="18" charset="0"/>
                <a:cs typeface="Times New Roman" panose="02020603050405020304" pitchFamily="18" charset="0"/>
              </a:rPr>
              <a:t>Under the </a:t>
            </a:r>
            <a:r>
              <a:rPr lang="en-US" sz="1400" b="1" dirty="0">
                <a:solidFill>
                  <a:srgbClr val="575F6D"/>
                </a:solidFill>
                <a:latin typeface="Times New Roman" panose="02020603050405020304" pitchFamily="18" charset="0"/>
                <a:cs typeface="Times New Roman" panose="02020603050405020304" pitchFamily="18" charset="0"/>
              </a:rPr>
              <a:t>g</a:t>
            </a:r>
            <a:r>
              <a:rPr lang="en-US" sz="1400" b="1" i="0" u="none" strike="noStrike" dirty="0">
                <a:solidFill>
                  <a:srgbClr val="575F6D"/>
                </a:solidFill>
                <a:effectLst/>
                <a:latin typeface="Times New Roman" panose="02020603050405020304" pitchFamily="18" charset="0"/>
                <a:cs typeface="Times New Roman" panose="02020603050405020304" pitchFamily="18" charset="0"/>
              </a:rPr>
              <a:t>uidance of</a:t>
            </a:r>
            <a:endParaRPr lang="en-US" sz="1400" b="0" dirty="0">
              <a:effectLst/>
              <a:latin typeface="Times New Roman" panose="02020603050405020304" pitchFamily="18" charset="0"/>
              <a:cs typeface="Times New Roman" panose="02020603050405020304" pitchFamily="18" charset="0"/>
            </a:endParaRPr>
          </a:p>
          <a:p>
            <a:pPr algn="ctr">
              <a:spcBef>
                <a:spcPts val="600"/>
              </a:spcBef>
            </a:pPr>
            <a:r>
              <a:rPr lang="en-US" sz="1400" b="1" dirty="0">
                <a:solidFill>
                  <a:srgbClr val="575F6D"/>
                </a:solidFill>
                <a:latin typeface="Times New Roman" panose="02020603050405020304" pitchFamily="18" charset="0"/>
                <a:cs typeface="Times New Roman" panose="02020603050405020304" pitchFamily="18" charset="0"/>
              </a:rPr>
              <a:t>Supervisor: Dr. Sriraam</a:t>
            </a:r>
            <a:r>
              <a:rPr lang="en-GB" sz="1400" b="1" dirty="0">
                <a:solidFill>
                  <a:srgbClr val="575F6D"/>
                </a:solidFill>
                <a:latin typeface="Times New Roman" panose="02020603050405020304" pitchFamily="18" charset="0"/>
                <a:cs typeface="Times New Roman" panose="02020603050405020304" pitchFamily="18" charset="0"/>
              </a:rPr>
              <a:t>  N  </a:t>
            </a:r>
          </a:p>
          <a:p>
            <a:pPr algn="ctr">
              <a:spcBef>
                <a:spcPts val="600"/>
              </a:spcBef>
            </a:pPr>
            <a:r>
              <a:rPr lang="en-GB" sz="1400" dirty="0">
                <a:solidFill>
                  <a:schemeClr val="tx2">
                    <a:lumMod val="75000"/>
                  </a:schemeClr>
                </a:solidFill>
                <a:latin typeface="Times New Roman" panose="02020603050405020304" pitchFamily="18" charset="0"/>
                <a:cs typeface="Times New Roman" panose="02020603050405020304" pitchFamily="18" charset="0"/>
              </a:rPr>
              <a:t>Dean R&amp;D Professor And </a:t>
            </a:r>
            <a:r>
              <a:rPr lang="en-US" sz="1400" dirty="0">
                <a:solidFill>
                  <a:schemeClr val="tx2">
                    <a:lumMod val="75000"/>
                  </a:schemeClr>
                </a:solidFill>
                <a:latin typeface="Times New Roman" panose="02020603050405020304" pitchFamily="18" charset="0"/>
                <a:cs typeface="Times New Roman" panose="02020603050405020304" pitchFamily="18" charset="0"/>
              </a:rPr>
              <a:t>HOD of  MD, DSCE</a:t>
            </a:r>
            <a:endParaRPr lang="en-GB" sz="1400" dirty="0">
              <a:solidFill>
                <a:schemeClr val="tx2">
                  <a:lumMod val="75000"/>
                </a:schemeClr>
              </a:solidFill>
              <a:latin typeface="Times New Roman" panose="02020603050405020304" pitchFamily="18" charset="0"/>
              <a:cs typeface="Times New Roman" panose="02020603050405020304" pitchFamily="18" charset="0"/>
            </a:endParaRPr>
          </a:p>
          <a:p>
            <a:pPr algn="ctr">
              <a:spcBef>
                <a:spcPts val="600"/>
              </a:spcBef>
            </a:pPr>
            <a:r>
              <a:rPr lang="en-GB" sz="1400" b="1" dirty="0">
                <a:solidFill>
                  <a:srgbClr val="575F6D"/>
                </a:solidFill>
                <a:latin typeface="Times New Roman" panose="02020603050405020304" pitchFamily="18" charset="0"/>
                <a:cs typeface="Times New Roman" panose="02020603050405020304" pitchFamily="18" charset="0"/>
              </a:rPr>
              <a:t>Co-supervisor: Dr. Geetha N K    </a:t>
            </a:r>
          </a:p>
          <a:p>
            <a:pPr algn="ctr">
              <a:spcBef>
                <a:spcPts val="600"/>
              </a:spcBef>
            </a:pPr>
            <a:r>
              <a:rPr lang="en-US" sz="1400" dirty="0">
                <a:solidFill>
                  <a:schemeClr val="tx2">
                    <a:lumMod val="75000"/>
                  </a:schemeClr>
                </a:solidFill>
                <a:latin typeface="Times New Roman" panose="02020603050405020304" pitchFamily="18" charset="0"/>
                <a:cs typeface="Times New Roman" panose="02020603050405020304" pitchFamily="18" charset="0"/>
              </a:rPr>
              <a:t>Professor, Mathematics, DSCE</a:t>
            </a:r>
            <a:r>
              <a:rPr lang="en-GB" sz="1400" b="1" dirty="0">
                <a:solidFill>
                  <a:schemeClr val="tx2">
                    <a:lumMod val="75000"/>
                  </a:schemeClr>
                </a:solidFill>
                <a:latin typeface="Times New Roman" panose="02020603050405020304" pitchFamily="18" charset="0"/>
                <a:cs typeface="Times New Roman" panose="02020603050405020304" pitchFamily="18" charset="0"/>
              </a:rPr>
              <a:t>  </a:t>
            </a:r>
            <a:endParaRPr lang="en-US" sz="14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144" y="370673"/>
            <a:ext cx="1231325" cy="123132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401092052"/>
              </p:ext>
            </p:extLst>
          </p:nvPr>
        </p:nvGraphicFramePr>
        <p:xfrm>
          <a:off x="250144" y="3252436"/>
          <a:ext cx="7819272" cy="1981830"/>
        </p:xfrm>
        <a:graphic>
          <a:graphicData uri="http://schemas.openxmlformats.org/drawingml/2006/table">
            <a:tbl>
              <a:tblPr firstRow="1" bandRow="1">
                <a:tableStyleId>{5C22544A-7EE6-4342-B048-85BDC9FD1C3A}</a:tableStyleId>
              </a:tblPr>
              <a:tblGrid>
                <a:gridCol w="1954818">
                  <a:extLst>
                    <a:ext uri="{9D8B030D-6E8A-4147-A177-3AD203B41FA5}">
                      <a16:colId xmlns:a16="http://schemas.microsoft.com/office/drawing/2014/main" val="3754012227"/>
                    </a:ext>
                  </a:extLst>
                </a:gridCol>
                <a:gridCol w="1954818">
                  <a:extLst>
                    <a:ext uri="{9D8B030D-6E8A-4147-A177-3AD203B41FA5}">
                      <a16:colId xmlns:a16="http://schemas.microsoft.com/office/drawing/2014/main" val="20369051"/>
                    </a:ext>
                  </a:extLst>
                </a:gridCol>
                <a:gridCol w="1954818">
                  <a:extLst>
                    <a:ext uri="{9D8B030D-6E8A-4147-A177-3AD203B41FA5}">
                      <a16:colId xmlns:a16="http://schemas.microsoft.com/office/drawing/2014/main" val="3848156415"/>
                    </a:ext>
                  </a:extLst>
                </a:gridCol>
                <a:gridCol w="1954818">
                  <a:extLst>
                    <a:ext uri="{9D8B030D-6E8A-4147-A177-3AD203B41FA5}">
                      <a16:colId xmlns:a16="http://schemas.microsoft.com/office/drawing/2014/main" val="3528451066"/>
                    </a:ext>
                  </a:extLst>
                </a:gridCol>
              </a:tblGrid>
              <a:tr h="498470">
                <a:tc>
                  <a:txBody>
                    <a:bodyPr/>
                    <a:lstStyle/>
                    <a:p>
                      <a:pPr algn="ctr"/>
                      <a:endParaRPr lang="en-IN" sz="1700" b="1"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IN" sz="1700" b="1"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b="1" dirty="0">
                          <a:solidFill>
                            <a:schemeClr val="tx1"/>
                          </a:solidFill>
                          <a:latin typeface="Times New Roman" panose="02020603050405020304" pitchFamily="18" charset="0"/>
                          <a:cs typeface="Times New Roman" panose="02020603050405020304" pitchFamily="18" charset="0"/>
                        </a:rPr>
                        <a:t>Student Name</a:t>
                      </a:r>
                      <a:endParaRPr lang="en-IN" sz="1700" b="1"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b="1" dirty="0">
                          <a:solidFill>
                            <a:schemeClr val="tx1"/>
                          </a:solidFill>
                          <a:latin typeface="Times New Roman" panose="02020603050405020304" pitchFamily="18" charset="0"/>
                          <a:cs typeface="Times New Roman" panose="02020603050405020304" pitchFamily="18" charset="0"/>
                        </a:rPr>
                        <a:t>USN</a:t>
                      </a:r>
                      <a:endParaRPr lang="en-IN" sz="1700" b="1"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0664108"/>
                  </a:ext>
                </a:extLst>
              </a:tr>
              <a:tr h="370840">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Tvisha Ranganath</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1DS23MD056</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5847010"/>
                  </a:ext>
                </a:extLst>
              </a:tr>
              <a:tr h="370840">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Manushree V</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1DS23MD017</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1267240"/>
                  </a:ext>
                </a:extLst>
              </a:tr>
              <a:tr h="370840">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Shrey</a:t>
                      </a:r>
                      <a:r>
                        <a:rPr lang="en-US" sz="1700" baseline="0" dirty="0">
                          <a:solidFill>
                            <a:schemeClr val="tx1"/>
                          </a:solidFill>
                          <a:latin typeface="Times New Roman" panose="02020603050405020304" pitchFamily="18" charset="0"/>
                          <a:cs typeface="Times New Roman" panose="02020603050405020304" pitchFamily="18" charset="0"/>
                        </a:rPr>
                        <a:t>a M</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1DS23MD042</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7509857"/>
                  </a:ext>
                </a:extLst>
              </a:tr>
              <a:tr h="370840">
                <a:tc>
                  <a:txBody>
                    <a:bodyPr/>
                    <a:lstStyle/>
                    <a:p>
                      <a:pPr algn="ctr" rtl="0" fontAlgn="ctr">
                        <a:spcBef>
                          <a:spcPts val="0"/>
                        </a:spcBef>
                        <a:spcAft>
                          <a:spcPts val="0"/>
                        </a:spcAft>
                      </a:pPr>
                      <a:endParaRPr lang="en-IN"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rtl="0" fontAlgn="ctr">
                        <a:spcBef>
                          <a:spcPts val="0"/>
                        </a:spcBef>
                        <a:spcAft>
                          <a:spcPts val="0"/>
                        </a:spcAft>
                      </a:pPr>
                      <a:endParaRPr lang="en-GB" sz="1700" dirty="0">
                        <a:effectLst/>
                        <a:latin typeface="Times New Roman" panose="02020603050405020304" pitchFamily="18" charset="0"/>
                        <a:cs typeface="Times New Roman" panose="02020603050405020304" pitchFamily="18" charset="0"/>
                      </a:endParaRPr>
                    </a:p>
                  </a:txBody>
                  <a:tcPr marL="76200" marR="76200" marT="38100" marB="381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TGM Sumanth</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700" dirty="0">
                          <a:solidFill>
                            <a:schemeClr val="tx1"/>
                          </a:solidFill>
                          <a:latin typeface="Times New Roman" panose="02020603050405020304" pitchFamily="18" charset="0"/>
                          <a:cs typeface="Times New Roman" panose="02020603050405020304" pitchFamily="18" charset="0"/>
                        </a:rPr>
                        <a:t>1DS23MD052</a:t>
                      </a:r>
                      <a:endParaRPr lang="en-IN" sz="17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4298466"/>
                  </a:ext>
                </a:extLst>
              </a:tr>
            </a:tbl>
          </a:graphicData>
        </a:graphic>
      </p:graphicFrame>
    </p:spTree>
    <p:extLst>
      <p:ext uri="{BB962C8B-B14F-4D97-AF65-F5344CB8AC3E}">
        <p14:creationId xmlns:p14="http://schemas.microsoft.com/office/powerpoint/2010/main" val="2895902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OBJECTIVES </a:t>
            </a:r>
          </a:p>
        </p:txBody>
      </p:sp>
      <p:sp>
        <p:nvSpPr>
          <p:cNvPr id="5" name="Slide Number Placeholder 4"/>
          <p:cNvSpPr>
            <a:spLocks noGrp="1"/>
          </p:cNvSpPr>
          <p:nvPr>
            <p:ph type="sldNum" sz="quarter" idx="12"/>
          </p:nvPr>
        </p:nvSpPr>
        <p:spPr/>
        <p:txBody>
          <a:bodyPr/>
          <a:lstStyle/>
          <a:p>
            <a:fld id="{59CE705F-A2BE-4F91-B6CD-D5137D911E94}" type="slidenum">
              <a:rPr lang="en-IN" smtClean="0"/>
              <a:pPr/>
              <a:t>10</a:t>
            </a:fld>
            <a:endParaRPr lang="en-IN"/>
          </a:p>
        </p:txBody>
      </p:sp>
      <p:sp>
        <p:nvSpPr>
          <p:cNvPr id="6" name="Footer Placeholder 5">
            <a:extLst>
              <a:ext uri="{FF2B5EF4-FFF2-40B4-BE49-F238E27FC236}">
                <a16:creationId xmlns:a16="http://schemas.microsoft.com/office/drawing/2014/main" id="{306EDE06-0EF1-429A-9F08-8C360BC82E20}"/>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4" name="Content Placeholder 2">
            <a:extLst>
              <a:ext uri="{FF2B5EF4-FFF2-40B4-BE49-F238E27FC236}">
                <a16:creationId xmlns:a16="http://schemas.microsoft.com/office/drawing/2014/main" id="{9D4F392A-33F1-F1CA-F3B4-CFCC6D3F0AE6}"/>
              </a:ext>
            </a:extLst>
          </p:cNvPr>
          <p:cNvSpPr txBox="1">
            <a:spLocks/>
          </p:cNvSpPr>
          <p:nvPr/>
        </p:nvSpPr>
        <p:spPr>
          <a:xfrm>
            <a:off x="893620" y="1894898"/>
            <a:ext cx="895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3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IN" sz="2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391D701-6197-532B-D747-7F1D0F062502}"/>
              </a:ext>
            </a:extLst>
          </p:cNvPr>
          <p:cNvSpPr txBox="1"/>
          <p:nvPr/>
        </p:nvSpPr>
        <p:spPr>
          <a:xfrm>
            <a:off x="893620" y="1847211"/>
            <a:ext cx="10460180" cy="4431983"/>
          </a:xfrm>
          <a:prstGeom prst="rect">
            <a:avLst/>
          </a:prstGeom>
          <a:noFill/>
        </p:spPr>
        <p:txBody>
          <a:bodyPr wrap="square">
            <a:spAutoFit/>
          </a:bodyPr>
          <a:lstStyle/>
          <a:p>
            <a:pPr marL="342900" indent="-342900"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To evaluate physical, mental, emotional, and social health dimensions in elderly individuals.</a:t>
            </a:r>
          </a:p>
          <a:p>
            <a:pPr algn="just"/>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assess the ability of elderly individuals to perform Activities of Daily Living (ADLs) and Instrumental Activities of Daily Living (IADLs).</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collection to determine the health condition by using devices such as Actofit , Polar H10, Blood Pressure.</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evaluate the data, we use the statistical model- Generalized Linear Model (GLM).</a:t>
            </a:r>
          </a:p>
          <a:p>
            <a:pPr marL="342900" indent="-342900" algn="jus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79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0614"/>
          </a:xfrm>
        </p:spPr>
        <p:txBody>
          <a:bodyPr>
            <a:normAutofit/>
          </a:bodyPr>
          <a:lstStyle/>
          <a:p>
            <a:r>
              <a:rPr lang="en-IN" sz="3200" b="1" u="sng" dirty="0">
                <a:latin typeface="Times New Roman" panose="02020603050405020304" pitchFamily="18" charset="0"/>
                <a:cs typeface="Times New Roman" panose="02020603050405020304" pitchFamily="18" charset="0"/>
              </a:rPr>
              <a:t>COMPONENTS  </a:t>
            </a:r>
          </a:p>
        </p:txBody>
      </p:sp>
      <p:sp>
        <p:nvSpPr>
          <p:cNvPr id="3" name="Content Placeholder 2"/>
          <p:cNvSpPr>
            <a:spLocks noGrp="1"/>
          </p:cNvSpPr>
          <p:nvPr>
            <p:ph idx="1"/>
          </p:nvPr>
        </p:nvSpPr>
        <p:spPr>
          <a:xfrm>
            <a:off x="838200" y="1091682"/>
            <a:ext cx="11185849" cy="5551714"/>
          </a:xfrm>
        </p:spPr>
        <p:txBody>
          <a:bodyPr>
            <a:normAutofit lnSpcReduction="10000"/>
          </a:bodyPr>
          <a:lstStyle/>
          <a:p>
            <a:pPr algn="just"/>
            <a:endParaRPr lang="en-US" dirty="0">
              <a:latin typeface="Times New Roman" panose="02020603050405020304" pitchFamily="18" charset="0"/>
              <a:cs typeface="Times New Roman" panose="02020603050405020304" pitchFamily="18" charset="0"/>
            </a:endParaRPr>
          </a:p>
          <a:p>
            <a:pPr algn="just"/>
            <a:r>
              <a:rPr lang="en-US" b="1" u="sng" dirty="0">
                <a:latin typeface="Times New Roman" panose="02020603050405020304" pitchFamily="18" charset="0"/>
                <a:cs typeface="Times New Roman" panose="02020603050405020304" pitchFamily="18" charset="0"/>
              </a:rPr>
              <a:t>Hardware Components</a:t>
            </a:r>
          </a:p>
          <a:p>
            <a:pPr marL="0" indent="0" algn="just">
              <a:buNone/>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ACTOFIT</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Weight</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Body Fat </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Muscle Mass</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BMI</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Bone Mass</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Visceral Fat </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Body Water</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Subcutaneous Fat</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Fat Free Weight</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Physique </a:t>
            </a:r>
          </a:p>
          <a:p>
            <a:pPr marL="0" indent="0" algn="just">
              <a:buNone/>
            </a:pPr>
            <a:endParaRPr lang="en-US" sz="16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9CE705F-A2BE-4F91-B6CD-D5137D911E94}" type="slidenum">
              <a:rPr lang="en-IN" smtClean="0"/>
              <a:pPr/>
              <a:t>11</a:t>
            </a:fld>
            <a:endParaRPr lang="en-IN"/>
          </a:p>
        </p:txBody>
      </p:sp>
      <p:sp>
        <p:nvSpPr>
          <p:cNvPr id="7" name="Footer Placeholder 5">
            <a:extLst>
              <a:ext uri="{FF2B5EF4-FFF2-40B4-BE49-F238E27FC236}">
                <a16:creationId xmlns:a16="http://schemas.microsoft.com/office/drawing/2014/main" id="{CDFDBDEB-D491-446F-AE89-3680713E66B0}"/>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4" name="TextBox 3">
            <a:extLst>
              <a:ext uri="{FF2B5EF4-FFF2-40B4-BE49-F238E27FC236}">
                <a16:creationId xmlns:a16="http://schemas.microsoft.com/office/drawing/2014/main" id="{23378D95-50F9-C8A7-2E44-898691516944}"/>
              </a:ext>
            </a:extLst>
          </p:cNvPr>
          <p:cNvSpPr txBox="1"/>
          <p:nvPr/>
        </p:nvSpPr>
        <p:spPr>
          <a:xfrm>
            <a:off x="4467030" y="2413337"/>
            <a:ext cx="3928188" cy="2031325"/>
          </a:xfrm>
          <a:prstGeom prst="rect">
            <a:avLst/>
          </a:prstGeom>
          <a:noFill/>
        </p:spPr>
        <p:txBody>
          <a:bodyPr wrap="square" rtlCol="0">
            <a:spAutoFit/>
          </a:bodyPr>
          <a:lstStyle/>
          <a:p>
            <a:pPr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BLOOD PRESSURE </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Systolic Pressure</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Diastolic Pressure </a:t>
            </a:r>
          </a:p>
          <a:p>
            <a:pPr algn="just"/>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ECG</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Signals of the heart in Wave Form</a:t>
            </a:r>
          </a:p>
          <a:p>
            <a:pPr algn="just"/>
            <a:endParaRPr lang="en-IN" dirty="0"/>
          </a:p>
        </p:txBody>
      </p:sp>
      <p:pic>
        <p:nvPicPr>
          <p:cNvPr id="6" name="Picture 5">
            <a:extLst>
              <a:ext uri="{FF2B5EF4-FFF2-40B4-BE49-F238E27FC236}">
                <a16:creationId xmlns:a16="http://schemas.microsoft.com/office/drawing/2014/main" id="{469CB668-49C6-D34B-11E5-89DE5419E46A}"/>
              </a:ext>
            </a:extLst>
          </p:cNvPr>
          <p:cNvPicPr>
            <a:picLocks noChangeAspect="1"/>
          </p:cNvPicPr>
          <p:nvPr/>
        </p:nvPicPr>
        <p:blipFill>
          <a:blip r:embed="rId2"/>
          <a:stretch>
            <a:fillRect/>
          </a:stretch>
        </p:blipFill>
        <p:spPr>
          <a:xfrm>
            <a:off x="8812516" y="162607"/>
            <a:ext cx="2969984" cy="1599357"/>
          </a:xfrm>
          <a:prstGeom prst="rect">
            <a:avLst/>
          </a:prstGeom>
        </p:spPr>
      </p:pic>
      <p:sp>
        <p:nvSpPr>
          <p:cNvPr id="9" name="TextBox 8">
            <a:extLst>
              <a:ext uri="{FF2B5EF4-FFF2-40B4-BE49-F238E27FC236}">
                <a16:creationId xmlns:a16="http://schemas.microsoft.com/office/drawing/2014/main" id="{6948A3F4-3A9A-6031-C363-5F0062D9406F}"/>
              </a:ext>
            </a:extLst>
          </p:cNvPr>
          <p:cNvSpPr txBox="1"/>
          <p:nvPr/>
        </p:nvSpPr>
        <p:spPr>
          <a:xfrm>
            <a:off x="8895573" y="1721866"/>
            <a:ext cx="4546340" cy="261610"/>
          </a:xfrm>
          <a:prstGeom prst="rect">
            <a:avLst/>
          </a:prstGeom>
          <a:noFill/>
        </p:spPr>
        <p:txBody>
          <a:bodyPr wrap="square">
            <a:spAutoFit/>
          </a:bodyPr>
          <a:lstStyle/>
          <a:p>
            <a:r>
              <a:rPr lang="en-IN" sz="1100" dirty="0">
                <a:solidFill>
                  <a:schemeClr val="accent1"/>
                </a:solidFill>
              </a:rPr>
              <a:t>https://images.app.goo.gl/LLuPiQJkFJJHT9X97</a:t>
            </a:r>
          </a:p>
        </p:txBody>
      </p:sp>
      <p:pic>
        <p:nvPicPr>
          <p:cNvPr id="10" name="Picture 9">
            <a:extLst>
              <a:ext uri="{FF2B5EF4-FFF2-40B4-BE49-F238E27FC236}">
                <a16:creationId xmlns:a16="http://schemas.microsoft.com/office/drawing/2014/main" id="{7D037E53-9919-FD9F-7B65-0E432A264B93}"/>
              </a:ext>
            </a:extLst>
          </p:cNvPr>
          <p:cNvPicPr>
            <a:picLocks noChangeAspect="1"/>
          </p:cNvPicPr>
          <p:nvPr/>
        </p:nvPicPr>
        <p:blipFill>
          <a:blip r:embed="rId3"/>
          <a:stretch>
            <a:fillRect/>
          </a:stretch>
        </p:blipFill>
        <p:spPr>
          <a:xfrm>
            <a:off x="8812516" y="2085101"/>
            <a:ext cx="2969984" cy="1987878"/>
          </a:xfrm>
          <a:prstGeom prst="rect">
            <a:avLst/>
          </a:prstGeom>
        </p:spPr>
      </p:pic>
      <p:sp>
        <p:nvSpPr>
          <p:cNvPr id="12" name="TextBox 11">
            <a:extLst>
              <a:ext uri="{FF2B5EF4-FFF2-40B4-BE49-F238E27FC236}">
                <a16:creationId xmlns:a16="http://schemas.microsoft.com/office/drawing/2014/main" id="{07BDCBA1-535B-BA24-5A11-A3C0D85955DC}"/>
              </a:ext>
            </a:extLst>
          </p:cNvPr>
          <p:cNvSpPr txBox="1"/>
          <p:nvPr/>
        </p:nvSpPr>
        <p:spPr>
          <a:xfrm>
            <a:off x="8812516" y="4041217"/>
            <a:ext cx="2947341" cy="261610"/>
          </a:xfrm>
          <a:prstGeom prst="rect">
            <a:avLst/>
          </a:prstGeom>
          <a:noFill/>
        </p:spPr>
        <p:txBody>
          <a:bodyPr wrap="square">
            <a:spAutoFit/>
          </a:bodyPr>
          <a:lstStyle/>
          <a:p>
            <a:r>
              <a:rPr lang="en-IN" sz="1100" dirty="0">
                <a:solidFill>
                  <a:schemeClr val="accent1"/>
                </a:solidFill>
              </a:rPr>
              <a:t>https://images.app.goo.gl/kMZBJ89pgj4SgQAd8</a:t>
            </a:r>
          </a:p>
        </p:txBody>
      </p:sp>
      <p:graphicFrame>
        <p:nvGraphicFramePr>
          <p:cNvPr id="16" name="Table 15">
            <a:extLst>
              <a:ext uri="{FF2B5EF4-FFF2-40B4-BE49-F238E27FC236}">
                <a16:creationId xmlns:a16="http://schemas.microsoft.com/office/drawing/2014/main" id="{58EE9935-8931-1A8D-1620-6B0BA8BBB192}"/>
              </a:ext>
            </a:extLst>
          </p:cNvPr>
          <p:cNvGraphicFramePr>
            <a:graphicFrameLocks noGrp="1"/>
          </p:cNvGraphicFramePr>
          <p:nvPr>
            <p:extLst>
              <p:ext uri="{D42A27DB-BD31-4B8C-83A1-F6EECF244321}">
                <p14:modId xmlns:p14="http://schemas.microsoft.com/office/powerpoint/2010/main" val="2780566732"/>
              </p:ext>
            </p:extLst>
          </p:nvPr>
        </p:nvGraphicFramePr>
        <p:xfrm>
          <a:off x="8033656" y="2112947"/>
          <a:ext cx="778859" cy="37084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476870520"/>
                    </a:ext>
                  </a:extLst>
                </a:gridCol>
              </a:tblGrid>
              <a:tr h="370840">
                <a:tc>
                  <a:txBody>
                    <a:bodyPr/>
                    <a:lstStyle/>
                    <a:p>
                      <a:r>
                        <a:rPr lang="en-IN" dirty="0"/>
                        <a:t>Fig3</a:t>
                      </a:r>
                    </a:p>
                  </a:txBody>
                  <a:tcPr/>
                </a:tc>
                <a:extLst>
                  <a:ext uri="{0D108BD9-81ED-4DB2-BD59-A6C34878D82A}">
                    <a16:rowId xmlns:a16="http://schemas.microsoft.com/office/drawing/2014/main" val="1864518092"/>
                  </a:ext>
                </a:extLst>
              </a:tr>
            </a:tbl>
          </a:graphicData>
        </a:graphic>
      </p:graphicFrame>
      <p:graphicFrame>
        <p:nvGraphicFramePr>
          <p:cNvPr id="17" name="Table 16">
            <a:extLst>
              <a:ext uri="{FF2B5EF4-FFF2-40B4-BE49-F238E27FC236}">
                <a16:creationId xmlns:a16="http://schemas.microsoft.com/office/drawing/2014/main" id="{3DEF66D1-AC26-786A-3EB1-521D055D78A1}"/>
              </a:ext>
            </a:extLst>
          </p:cNvPr>
          <p:cNvGraphicFramePr>
            <a:graphicFrameLocks noGrp="1"/>
          </p:cNvGraphicFramePr>
          <p:nvPr>
            <p:extLst>
              <p:ext uri="{D42A27DB-BD31-4B8C-83A1-F6EECF244321}">
                <p14:modId xmlns:p14="http://schemas.microsoft.com/office/powerpoint/2010/main" val="835568030"/>
              </p:ext>
            </p:extLst>
          </p:nvPr>
        </p:nvGraphicFramePr>
        <p:xfrm>
          <a:off x="8033657" y="143614"/>
          <a:ext cx="778859" cy="37084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3442568380"/>
                    </a:ext>
                  </a:extLst>
                </a:gridCol>
              </a:tblGrid>
              <a:tr h="370840">
                <a:tc>
                  <a:txBody>
                    <a:bodyPr/>
                    <a:lstStyle/>
                    <a:p>
                      <a:r>
                        <a:rPr lang="en-IN" dirty="0"/>
                        <a:t>Fig2</a:t>
                      </a:r>
                    </a:p>
                  </a:txBody>
                  <a:tcPr/>
                </a:tc>
                <a:extLst>
                  <a:ext uri="{0D108BD9-81ED-4DB2-BD59-A6C34878D82A}">
                    <a16:rowId xmlns:a16="http://schemas.microsoft.com/office/drawing/2014/main" val="2675467427"/>
                  </a:ext>
                </a:extLst>
              </a:tr>
            </a:tbl>
          </a:graphicData>
        </a:graphic>
      </p:graphicFrame>
      <p:graphicFrame>
        <p:nvGraphicFramePr>
          <p:cNvPr id="18" name="Table 17">
            <a:extLst>
              <a:ext uri="{FF2B5EF4-FFF2-40B4-BE49-F238E27FC236}">
                <a16:creationId xmlns:a16="http://schemas.microsoft.com/office/drawing/2014/main" id="{5BAF2329-A014-E9A6-0E57-D4900AC13395}"/>
              </a:ext>
            </a:extLst>
          </p:cNvPr>
          <p:cNvGraphicFramePr>
            <a:graphicFrameLocks noGrp="1"/>
          </p:cNvGraphicFramePr>
          <p:nvPr>
            <p:extLst>
              <p:ext uri="{D42A27DB-BD31-4B8C-83A1-F6EECF244321}">
                <p14:modId xmlns:p14="http://schemas.microsoft.com/office/powerpoint/2010/main" val="3895496686"/>
              </p:ext>
            </p:extLst>
          </p:nvPr>
        </p:nvGraphicFramePr>
        <p:xfrm>
          <a:off x="8033656" y="4550356"/>
          <a:ext cx="778859" cy="37084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2997880276"/>
                    </a:ext>
                  </a:extLst>
                </a:gridCol>
              </a:tblGrid>
              <a:tr h="370840">
                <a:tc>
                  <a:txBody>
                    <a:bodyPr/>
                    <a:lstStyle/>
                    <a:p>
                      <a:r>
                        <a:rPr lang="en-IN" dirty="0"/>
                        <a:t>Fig4</a:t>
                      </a:r>
                    </a:p>
                  </a:txBody>
                  <a:tcPr/>
                </a:tc>
                <a:extLst>
                  <a:ext uri="{0D108BD9-81ED-4DB2-BD59-A6C34878D82A}">
                    <a16:rowId xmlns:a16="http://schemas.microsoft.com/office/drawing/2014/main" val="1958001203"/>
                  </a:ext>
                </a:extLst>
              </a:tr>
            </a:tbl>
          </a:graphicData>
        </a:graphic>
      </p:graphicFrame>
      <p:pic>
        <p:nvPicPr>
          <p:cNvPr id="8" name="Picture 7">
            <a:extLst>
              <a:ext uri="{FF2B5EF4-FFF2-40B4-BE49-F238E27FC236}">
                <a16:creationId xmlns:a16="http://schemas.microsoft.com/office/drawing/2014/main" id="{D171AF41-03B7-100A-C0C0-9E47BB64BC60}"/>
              </a:ext>
            </a:extLst>
          </p:cNvPr>
          <p:cNvPicPr>
            <a:picLocks noChangeAspect="1"/>
          </p:cNvPicPr>
          <p:nvPr/>
        </p:nvPicPr>
        <p:blipFill>
          <a:blip r:embed="rId4"/>
          <a:stretch>
            <a:fillRect/>
          </a:stretch>
        </p:blipFill>
        <p:spPr>
          <a:xfrm>
            <a:off x="8846730" y="4262729"/>
            <a:ext cx="2878911" cy="1742197"/>
          </a:xfrm>
          <a:prstGeom prst="rect">
            <a:avLst/>
          </a:prstGeom>
        </p:spPr>
      </p:pic>
      <p:sp>
        <p:nvSpPr>
          <p:cNvPr id="19" name="TextBox 18">
            <a:extLst>
              <a:ext uri="{FF2B5EF4-FFF2-40B4-BE49-F238E27FC236}">
                <a16:creationId xmlns:a16="http://schemas.microsoft.com/office/drawing/2014/main" id="{7982D57D-BDF8-139E-5248-C262996A6C55}"/>
              </a:ext>
            </a:extLst>
          </p:cNvPr>
          <p:cNvSpPr txBox="1"/>
          <p:nvPr/>
        </p:nvSpPr>
        <p:spPr>
          <a:xfrm>
            <a:off x="8895573" y="5939331"/>
            <a:ext cx="2646394" cy="261610"/>
          </a:xfrm>
          <a:prstGeom prst="rect">
            <a:avLst/>
          </a:prstGeom>
          <a:noFill/>
        </p:spPr>
        <p:txBody>
          <a:bodyPr wrap="square">
            <a:spAutoFit/>
          </a:bodyPr>
          <a:lstStyle/>
          <a:p>
            <a:r>
              <a:rPr lang="en-IN" sz="1100" dirty="0">
                <a:solidFill>
                  <a:schemeClr val="accent1">
                    <a:lumMod val="75000"/>
                  </a:schemeClr>
                </a:solidFill>
              </a:rPr>
              <a:t>https://images.app.goo.gl/H7wYV</a:t>
            </a:r>
          </a:p>
        </p:txBody>
      </p:sp>
    </p:spTree>
    <p:extLst>
      <p:ext uri="{BB962C8B-B14F-4D97-AF65-F5344CB8AC3E}">
        <p14:creationId xmlns:p14="http://schemas.microsoft.com/office/powerpoint/2010/main" val="2367446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6DF7-E0CC-9A24-9B52-DA614CDB80B8}"/>
              </a:ext>
            </a:extLst>
          </p:cNvPr>
          <p:cNvSpPr>
            <a:spLocks noGrp="1"/>
          </p:cNvSpPr>
          <p:nvPr>
            <p:ph type="title"/>
          </p:nvPr>
        </p:nvSpPr>
        <p:spPr>
          <a:xfrm>
            <a:off x="838200" y="318472"/>
            <a:ext cx="4032379" cy="1325563"/>
          </a:xfrm>
        </p:spPr>
        <p:txBody>
          <a:bodyPr>
            <a:normAutofit/>
          </a:bodyPr>
          <a:lstStyle/>
          <a:p>
            <a:pPr marL="457200" indent="-457200">
              <a:buFont typeface="Arial" panose="020B0604020202020204" pitchFamily="34" charset="0"/>
              <a:buChar char="•"/>
            </a:pPr>
            <a:r>
              <a:rPr lang="en-IN" sz="2800" b="1" u="sng" dirty="0">
                <a:latin typeface="Times New Roman" panose="02020603050405020304" pitchFamily="18" charset="0"/>
                <a:cs typeface="Times New Roman" panose="02020603050405020304" pitchFamily="18" charset="0"/>
              </a:rPr>
              <a:t>Software component</a:t>
            </a:r>
          </a:p>
        </p:txBody>
      </p:sp>
      <p:sp>
        <p:nvSpPr>
          <p:cNvPr id="3" name="Content Placeholder 2">
            <a:extLst>
              <a:ext uri="{FF2B5EF4-FFF2-40B4-BE49-F238E27FC236}">
                <a16:creationId xmlns:a16="http://schemas.microsoft.com/office/drawing/2014/main" id="{3BA0CA2D-7DEC-C558-7AED-0BE2C6DE4ABD}"/>
              </a:ext>
            </a:extLst>
          </p:cNvPr>
          <p:cNvSpPr>
            <a:spLocks noGrp="1"/>
          </p:cNvSpPr>
          <p:nvPr>
            <p:ph idx="1"/>
          </p:nvPr>
        </p:nvSpPr>
        <p:spPr>
          <a:xfrm>
            <a:off x="838200" y="1799499"/>
            <a:ext cx="10515600" cy="4351338"/>
          </a:xfrm>
        </p:spPr>
        <p:txBody>
          <a:bodyPr>
            <a:normAutofit/>
          </a:bodyPr>
          <a:lstStyle/>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Google </a:t>
            </a:r>
            <a:r>
              <a:rPr lang="en-IN" sz="2000" dirty="0" err="1">
                <a:latin typeface="Times New Roman" panose="02020603050405020304" pitchFamily="18" charset="0"/>
                <a:cs typeface="Times New Roman" panose="02020603050405020304" pitchFamily="18" charset="0"/>
              </a:rPr>
              <a:t>colab</a:t>
            </a:r>
            <a:r>
              <a:rPr lang="en-IN" sz="2000" dirty="0">
                <a:latin typeface="Times New Roman" panose="02020603050405020304" pitchFamily="18" charset="0"/>
                <a:cs typeface="Times New Roman" panose="02020603050405020304" pitchFamily="18" charset="0"/>
              </a:rPr>
              <a:t>-python</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Actofit-smart scale</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ECG-analysis for polar H10</a:t>
            </a:r>
          </a:p>
        </p:txBody>
      </p:sp>
      <p:sp>
        <p:nvSpPr>
          <p:cNvPr id="4"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12</a:t>
            </a:fld>
            <a:endParaRPr lang="en-IN"/>
          </a:p>
        </p:txBody>
      </p:sp>
      <p:sp>
        <p:nvSpPr>
          <p:cNvPr id="5"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pic>
        <p:nvPicPr>
          <p:cNvPr id="6" name="Picture 5">
            <a:extLst>
              <a:ext uri="{FF2B5EF4-FFF2-40B4-BE49-F238E27FC236}">
                <a16:creationId xmlns:a16="http://schemas.microsoft.com/office/drawing/2014/main" id="{650B5328-657C-F535-18C5-0F757E75C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231" y="592602"/>
            <a:ext cx="2864248" cy="1051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6FAFBBD-07B8-76B6-AE03-645D9C6A97D7}"/>
              </a:ext>
            </a:extLst>
          </p:cNvPr>
          <p:cNvPicPr>
            <a:picLocks noChangeAspect="1"/>
          </p:cNvPicPr>
          <p:nvPr/>
        </p:nvPicPr>
        <p:blipFill>
          <a:blip r:embed="rId3"/>
          <a:stretch>
            <a:fillRect/>
          </a:stretch>
        </p:blipFill>
        <p:spPr>
          <a:xfrm>
            <a:off x="8776789" y="2300176"/>
            <a:ext cx="1604431" cy="1261172"/>
          </a:xfrm>
          <a:prstGeom prst="rect">
            <a:avLst/>
          </a:prstGeom>
        </p:spPr>
      </p:pic>
      <p:pic>
        <p:nvPicPr>
          <p:cNvPr id="9" name="Picture 8">
            <a:extLst>
              <a:ext uri="{FF2B5EF4-FFF2-40B4-BE49-F238E27FC236}">
                <a16:creationId xmlns:a16="http://schemas.microsoft.com/office/drawing/2014/main" id="{EB8BA32D-71FC-5D50-2540-9FB78D7B0314}"/>
              </a:ext>
            </a:extLst>
          </p:cNvPr>
          <p:cNvPicPr>
            <a:picLocks noChangeAspect="1"/>
          </p:cNvPicPr>
          <p:nvPr/>
        </p:nvPicPr>
        <p:blipFill>
          <a:blip r:embed="rId4"/>
          <a:stretch>
            <a:fillRect/>
          </a:stretch>
        </p:blipFill>
        <p:spPr>
          <a:xfrm>
            <a:off x="8776789" y="4294768"/>
            <a:ext cx="1524307" cy="1524307"/>
          </a:xfrm>
          <a:prstGeom prst="rect">
            <a:avLst/>
          </a:prstGeom>
        </p:spPr>
      </p:pic>
      <p:graphicFrame>
        <p:nvGraphicFramePr>
          <p:cNvPr id="10" name="Table 9">
            <a:extLst>
              <a:ext uri="{FF2B5EF4-FFF2-40B4-BE49-F238E27FC236}">
                <a16:creationId xmlns:a16="http://schemas.microsoft.com/office/drawing/2014/main" id="{148E17A2-0B1E-C5C4-0F72-B1867B7DC8EB}"/>
              </a:ext>
            </a:extLst>
          </p:cNvPr>
          <p:cNvGraphicFramePr>
            <a:graphicFrameLocks noGrp="1"/>
          </p:cNvGraphicFramePr>
          <p:nvPr>
            <p:extLst>
              <p:ext uri="{D42A27DB-BD31-4B8C-83A1-F6EECF244321}">
                <p14:modId xmlns:p14="http://schemas.microsoft.com/office/powerpoint/2010/main" val="2418795760"/>
              </p:ext>
            </p:extLst>
          </p:nvPr>
        </p:nvGraphicFramePr>
        <p:xfrm>
          <a:off x="7632915" y="592602"/>
          <a:ext cx="778859" cy="37084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3442568380"/>
                    </a:ext>
                  </a:extLst>
                </a:gridCol>
              </a:tblGrid>
              <a:tr h="370840">
                <a:tc>
                  <a:txBody>
                    <a:bodyPr/>
                    <a:lstStyle/>
                    <a:p>
                      <a:r>
                        <a:rPr lang="en-IN" dirty="0"/>
                        <a:t>Fig5</a:t>
                      </a:r>
                    </a:p>
                  </a:txBody>
                  <a:tcPr/>
                </a:tc>
                <a:extLst>
                  <a:ext uri="{0D108BD9-81ED-4DB2-BD59-A6C34878D82A}">
                    <a16:rowId xmlns:a16="http://schemas.microsoft.com/office/drawing/2014/main" val="2675467427"/>
                  </a:ext>
                </a:extLst>
              </a:tr>
            </a:tbl>
          </a:graphicData>
        </a:graphic>
      </p:graphicFrame>
      <p:graphicFrame>
        <p:nvGraphicFramePr>
          <p:cNvPr id="11" name="Table 10">
            <a:extLst>
              <a:ext uri="{FF2B5EF4-FFF2-40B4-BE49-F238E27FC236}">
                <a16:creationId xmlns:a16="http://schemas.microsoft.com/office/drawing/2014/main" id="{B57E5A3D-F43A-B986-0A46-F04E5A1B5386}"/>
              </a:ext>
            </a:extLst>
          </p:cNvPr>
          <p:cNvGraphicFramePr>
            <a:graphicFrameLocks noGrp="1"/>
          </p:cNvGraphicFramePr>
          <p:nvPr>
            <p:extLst>
              <p:ext uri="{D42A27DB-BD31-4B8C-83A1-F6EECF244321}">
                <p14:modId xmlns:p14="http://schemas.microsoft.com/office/powerpoint/2010/main" val="4213165902"/>
              </p:ext>
            </p:extLst>
          </p:nvPr>
        </p:nvGraphicFramePr>
        <p:xfrm>
          <a:off x="7702333" y="2297212"/>
          <a:ext cx="778859" cy="36576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3442568380"/>
                    </a:ext>
                  </a:extLst>
                </a:gridCol>
              </a:tblGrid>
              <a:tr h="0">
                <a:tc>
                  <a:txBody>
                    <a:bodyPr/>
                    <a:lstStyle/>
                    <a:p>
                      <a:r>
                        <a:rPr lang="en-IN" dirty="0"/>
                        <a:t>Fig6</a:t>
                      </a:r>
                    </a:p>
                  </a:txBody>
                  <a:tcPr/>
                </a:tc>
                <a:extLst>
                  <a:ext uri="{0D108BD9-81ED-4DB2-BD59-A6C34878D82A}">
                    <a16:rowId xmlns:a16="http://schemas.microsoft.com/office/drawing/2014/main" val="2675467427"/>
                  </a:ext>
                </a:extLst>
              </a:tr>
            </a:tbl>
          </a:graphicData>
        </a:graphic>
      </p:graphicFrame>
      <p:graphicFrame>
        <p:nvGraphicFramePr>
          <p:cNvPr id="12" name="Table 11">
            <a:extLst>
              <a:ext uri="{FF2B5EF4-FFF2-40B4-BE49-F238E27FC236}">
                <a16:creationId xmlns:a16="http://schemas.microsoft.com/office/drawing/2014/main" id="{6213D560-F517-704E-8E79-BAC7463CAC43}"/>
              </a:ext>
            </a:extLst>
          </p:cNvPr>
          <p:cNvGraphicFramePr>
            <a:graphicFrameLocks noGrp="1"/>
          </p:cNvGraphicFramePr>
          <p:nvPr>
            <p:extLst>
              <p:ext uri="{D42A27DB-BD31-4B8C-83A1-F6EECF244321}">
                <p14:modId xmlns:p14="http://schemas.microsoft.com/office/powerpoint/2010/main" val="2749526271"/>
              </p:ext>
            </p:extLst>
          </p:nvPr>
        </p:nvGraphicFramePr>
        <p:xfrm>
          <a:off x="7702333" y="4464382"/>
          <a:ext cx="778859" cy="370840"/>
        </p:xfrm>
        <a:graphic>
          <a:graphicData uri="http://schemas.openxmlformats.org/drawingml/2006/table">
            <a:tbl>
              <a:tblPr firstRow="1" bandRow="1">
                <a:tableStyleId>{5C22544A-7EE6-4342-B048-85BDC9FD1C3A}</a:tableStyleId>
              </a:tblPr>
              <a:tblGrid>
                <a:gridCol w="778859">
                  <a:extLst>
                    <a:ext uri="{9D8B030D-6E8A-4147-A177-3AD203B41FA5}">
                      <a16:colId xmlns:a16="http://schemas.microsoft.com/office/drawing/2014/main" val="3442568380"/>
                    </a:ext>
                  </a:extLst>
                </a:gridCol>
              </a:tblGrid>
              <a:tr h="370840">
                <a:tc>
                  <a:txBody>
                    <a:bodyPr/>
                    <a:lstStyle/>
                    <a:p>
                      <a:r>
                        <a:rPr lang="en-IN" dirty="0"/>
                        <a:t>Fig7</a:t>
                      </a:r>
                    </a:p>
                  </a:txBody>
                  <a:tcPr/>
                </a:tc>
                <a:extLst>
                  <a:ext uri="{0D108BD9-81ED-4DB2-BD59-A6C34878D82A}">
                    <a16:rowId xmlns:a16="http://schemas.microsoft.com/office/drawing/2014/main" val="2675467427"/>
                  </a:ext>
                </a:extLst>
              </a:tr>
            </a:tbl>
          </a:graphicData>
        </a:graphic>
      </p:graphicFrame>
      <p:sp>
        <p:nvSpPr>
          <p:cNvPr id="13" name="TextBox 12">
            <a:extLst>
              <a:ext uri="{FF2B5EF4-FFF2-40B4-BE49-F238E27FC236}">
                <a16:creationId xmlns:a16="http://schemas.microsoft.com/office/drawing/2014/main" id="{1C0DAABF-A100-151C-2B8E-4D62A94567F9}"/>
              </a:ext>
            </a:extLst>
          </p:cNvPr>
          <p:cNvSpPr txBox="1"/>
          <p:nvPr/>
        </p:nvSpPr>
        <p:spPr>
          <a:xfrm>
            <a:off x="8673704" y="1680506"/>
            <a:ext cx="2345301"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Google Colab - Python</a:t>
            </a:r>
          </a:p>
        </p:txBody>
      </p:sp>
      <p:sp>
        <p:nvSpPr>
          <p:cNvPr id="14" name="TextBox 13">
            <a:extLst>
              <a:ext uri="{FF2B5EF4-FFF2-40B4-BE49-F238E27FC236}">
                <a16:creationId xmlns:a16="http://schemas.microsoft.com/office/drawing/2014/main" id="{6FEC38C7-D613-33DD-E83A-DE89ECC418D3}"/>
              </a:ext>
            </a:extLst>
          </p:cNvPr>
          <p:cNvSpPr txBox="1"/>
          <p:nvPr/>
        </p:nvSpPr>
        <p:spPr>
          <a:xfrm>
            <a:off x="8673703" y="3662659"/>
            <a:ext cx="2680097"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ECG Analysis for Polar H10</a:t>
            </a:r>
          </a:p>
        </p:txBody>
      </p:sp>
      <p:sp>
        <p:nvSpPr>
          <p:cNvPr id="15" name="TextBox 14">
            <a:extLst>
              <a:ext uri="{FF2B5EF4-FFF2-40B4-BE49-F238E27FC236}">
                <a16:creationId xmlns:a16="http://schemas.microsoft.com/office/drawing/2014/main" id="{C617C278-5A6E-49DE-9FFE-4591A5FDFF3D}"/>
              </a:ext>
            </a:extLst>
          </p:cNvPr>
          <p:cNvSpPr txBox="1"/>
          <p:nvPr/>
        </p:nvSpPr>
        <p:spPr>
          <a:xfrm>
            <a:off x="8673703" y="5915040"/>
            <a:ext cx="2680097"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Fitdays- Actofit</a:t>
            </a:r>
          </a:p>
        </p:txBody>
      </p:sp>
    </p:spTree>
    <p:extLst>
      <p:ext uri="{BB962C8B-B14F-4D97-AF65-F5344CB8AC3E}">
        <p14:creationId xmlns:p14="http://schemas.microsoft.com/office/powerpoint/2010/main" val="90555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5303"/>
          </a:xfrm>
        </p:spPr>
        <p:txBody>
          <a:bodyPr>
            <a:normAutofit/>
          </a:bodyPr>
          <a:lstStyle/>
          <a:p>
            <a:r>
              <a:rPr lang="en-IN" sz="3200" b="1" u="sng" dirty="0">
                <a:latin typeface="Times New Roman" panose="02020603050405020304" pitchFamily="18" charset="0"/>
                <a:cs typeface="Times New Roman" panose="02020603050405020304" pitchFamily="18" charset="0"/>
              </a:rPr>
              <a:t>PROPOSED METHODOLOGY </a:t>
            </a:r>
          </a:p>
        </p:txBody>
      </p:sp>
      <p:pic>
        <p:nvPicPr>
          <p:cNvPr id="4" name="Content Placeholder 3">
            <a:extLst>
              <a:ext uri="{FF2B5EF4-FFF2-40B4-BE49-F238E27FC236}">
                <a16:creationId xmlns:a16="http://schemas.microsoft.com/office/drawing/2014/main" id="{5E3F1521-EDEB-0993-14FD-1DAECEA83599}"/>
              </a:ext>
            </a:extLst>
          </p:cNvPr>
          <p:cNvPicPr>
            <a:picLocks noGrp="1" noChangeAspect="1"/>
          </p:cNvPicPr>
          <p:nvPr>
            <p:ph idx="1"/>
          </p:nvPr>
        </p:nvPicPr>
        <p:blipFill>
          <a:blip r:embed="rId2"/>
          <a:stretch>
            <a:fillRect/>
          </a:stretch>
        </p:blipFill>
        <p:spPr>
          <a:xfrm>
            <a:off x="741439" y="2720584"/>
            <a:ext cx="1681758" cy="1497885"/>
          </a:xfrm>
          <a:prstGeom prst="rect">
            <a:avLst/>
          </a:prstGeom>
        </p:spPr>
      </p:pic>
      <p:sp>
        <p:nvSpPr>
          <p:cNvPr id="5" name="Slide Number Placeholder 4"/>
          <p:cNvSpPr>
            <a:spLocks noGrp="1"/>
          </p:cNvSpPr>
          <p:nvPr>
            <p:ph type="sldNum" sz="quarter" idx="12"/>
          </p:nvPr>
        </p:nvSpPr>
        <p:spPr>
          <a:xfrm>
            <a:off x="10884022" y="6356350"/>
            <a:ext cx="469777" cy="365125"/>
          </a:xfrm>
        </p:spPr>
        <p:txBody>
          <a:bodyPr/>
          <a:lstStyle/>
          <a:p>
            <a:fld id="{59CE705F-A2BE-4F91-B6CD-D5137D911E94}" type="slidenum">
              <a:rPr lang="en-IN" smtClean="0"/>
              <a:pPr/>
              <a:t>13</a:t>
            </a:fld>
            <a:endParaRPr lang="en-IN"/>
          </a:p>
        </p:txBody>
      </p:sp>
      <p:sp>
        <p:nvSpPr>
          <p:cNvPr id="7" name="Footer Placeholder 5">
            <a:extLst>
              <a:ext uri="{FF2B5EF4-FFF2-40B4-BE49-F238E27FC236}">
                <a16:creationId xmlns:a16="http://schemas.microsoft.com/office/drawing/2014/main" id="{544F03BB-88AC-4013-B004-FE160756CCE2}"/>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pic>
        <p:nvPicPr>
          <p:cNvPr id="8" name="Picture 7">
            <a:extLst>
              <a:ext uri="{FF2B5EF4-FFF2-40B4-BE49-F238E27FC236}">
                <a16:creationId xmlns:a16="http://schemas.microsoft.com/office/drawing/2014/main" id="{9A5D0BBE-A29B-000D-5BA9-D83B690317A9}"/>
              </a:ext>
            </a:extLst>
          </p:cNvPr>
          <p:cNvPicPr>
            <a:picLocks noChangeAspect="1"/>
          </p:cNvPicPr>
          <p:nvPr/>
        </p:nvPicPr>
        <p:blipFill>
          <a:blip r:embed="rId3"/>
          <a:stretch>
            <a:fillRect/>
          </a:stretch>
        </p:blipFill>
        <p:spPr>
          <a:xfrm>
            <a:off x="1713196" y="4532093"/>
            <a:ext cx="552750" cy="492092"/>
          </a:xfrm>
          <a:prstGeom prst="rect">
            <a:avLst/>
          </a:prstGeom>
        </p:spPr>
      </p:pic>
      <p:pic>
        <p:nvPicPr>
          <p:cNvPr id="9" name="Picture 8">
            <a:extLst>
              <a:ext uri="{FF2B5EF4-FFF2-40B4-BE49-F238E27FC236}">
                <a16:creationId xmlns:a16="http://schemas.microsoft.com/office/drawing/2014/main" id="{8302B821-2646-3C34-5318-33033606AC26}"/>
              </a:ext>
            </a:extLst>
          </p:cNvPr>
          <p:cNvPicPr>
            <a:picLocks noChangeAspect="1"/>
          </p:cNvPicPr>
          <p:nvPr/>
        </p:nvPicPr>
        <p:blipFill>
          <a:blip r:embed="rId4"/>
          <a:stretch>
            <a:fillRect/>
          </a:stretch>
        </p:blipFill>
        <p:spPr>
          <a:xfrm>
            <a:off x="759129" y="4548325"/>
            <a:ext cx="478110" cy="492092"/>
          </a:xfrm>
          <a:prstGeom prst="rect">
            <a:avLst/>
          </a:prstGeom>
        </p:spPr>
      </p:pic>
      <p:sp>
        <p:nvSpPr>
          <p:cNvPr id="10" name="Rectangle 9">
            <a:extLst>
              <a:ext uri="{FF2B5EF4-FFF2-40B4-BE49-F238E27FC236}">
                <a16:creationId xmlns:a16="http://schemas.microsoft.com/office/drawing/2014/main" id="{C40C8FD4-96C6-7EB1-B77F-EB86FAFD53A3}"/>
              </a:ext>
            </a:extLst>
          </p:cNvPr>
          <p:cNvSpPr/>
          <p:nvPr/>
        </p:nvSpPr>
        <p:spPr>
          <a:xfrm>
            <a:off x="7640157" y="4870501"/>
            <a:ext cx="2002972" cy="498997"/>
          </a:xfrm>
          <a:prstGeom prst="rect">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Cognitive stable</a:t>
            </a:r>
          </a:p>
        </p:txBody>
      </p:sp>
      <p:sp>
        <p:nvSpPr>
          <p:cNvPr id="15" name="Rectangle 14">
            <a:extLst>
              <a:ext uri="{FF2B5EF4-FFF2-40B4-BE49-F238E27FC236}">
                <a16:creationId xmlns:a16="http://schemas.microsoft.com/office/drawing/2014/main" id="{5D0AB42B-55CE-9CBD-40EF-81FB92992EE4}"/>
              </a:ext>
            </a:extLst>
          </p:cNvPr>
          <p:cNvSpPr/>
          <p:nvPr/>
        </p:nvSpPr>
        <p:spPr>
          <a:xfrm>
            <a:off x="9948851" y="2450980"/>
            <a:ext cx="1744825" cy="663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CLINICAL </a:t>
            </a:r>
          </a:p>
          <a:p>
            <a:pPr algn="ctr"/>
            <a:r>
              <a:rPr lang="en-IN" dirty="0">
                <a:latin typeface="Times New Roman" panose="02020603050405020304" pitchFamily="18" charset="0"/>
                <a:cs typeface="Times New Roman" panose="02020603050405020304" pitchFamily="18" charset="0"/>
              </a:rPr>
              <a:t>ASSESMENT</a:t>
            </a:r>
          </a:p>
        </p:txBody>
      </p:sp>
      <p:sp>
        <p:nvSpPr>
          <p:cNvPr id="16" name="Rectangle 15">
            <a:extLst>
              <a:ext uri="{FF2B5EF4-FFF2-40B4-BE49-F238E27FC236}">
                <a16:creationId xmlns:a16="http://schemas.microsoft.com/office/drawing/2014/main" id="{2F08BCA9-BDE4-A9BD-FFB0-71086230286F}"/>
              </a:ext>
            </a:extLst>
          </p:cNvPr>
          <p:cNvSpPr/>
          <p:nvPr/>
        </p:nvSpPr>
        <p:spPr>
          <a:xfrm>
            <a:off x="7640158" y="5693577"/>
            <a:ext cx="2002971" cy="498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Cognitive unstable</a:t>
            </a:r>
          </a:p>
          <a:p>
            <a:pPr algn="ctr"/>
            <a:endParaRPr lang="en-IN"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326FC051-C536-98DC-EA29-BB62925C2740}"/>
              </a:ext>
            </a:extLst>
          </p:cNvPr>
          <p:cNvSpPr/>
          <p:nvPr/>
        </p:nvSpPr>
        <p:spPr>
          <a:xfrm>
            <a:off x="5417355" y="5301006"/>
            <a:ext cx="1600225" cy="4989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Pattern</a:t>
            </a:r>
          </a:p>
          <a:p>
            <a:pPr algn="ctr"/>
            <a:r>
              <a:rPr lang="en-IN" dirty="0">
                <a:latin typeface="Times New Roman" panose="02020603050405020304" pitchFamily="18" charset="0"/>
                <a:cs typeface="Times New Roman" panose="02020603050405020304" pitchFamily="18" charset="0"/>
              </a:rPr>
              <a:t>classifier</a:t>
            </a:r>
          </a:p>
        </p:txBody>
      </p:sp>
      <p:pic>
        <p:nvPicPr>
          <p:cNvPr id="20" name="Picture 19">
            <a:extLst>
              <a:ext uri="{FF2B5EF4-FFF2-40B4-BE49-F238E27FC236}">
                <a16:creationId xmlns:a16="http://schemas.microsoft.com/office/drawing/2014/main" id="{FFAB5C0B-7C99-7351-824C-4EC6F9E8CA87}"/>
              </a:ext>
            </a:extLst>
          </p:cNvPr>
          <p:cNvPicPr>
            <a:picLocks noChangeAspect="1"/>
          </p:cNvPicPr>
          <p:nvPr/>
        </p:nvPicPr>
        <p:blipFill>
          <a:blip r:embed="rId5"/>
          <a:stretch>
            <a:fillRect/>
          </a:stretch>
        </p:blipFill>
        <p:spPr>
          <a:xfrm>
            <a:off x="2664823" y="1206839"/>
            <a:ext cx="1949791" cy="782467"/>
          </a:xfrm>
          <a:prstGeom prst="rect">
            <a:avLst/>
          </a:prstGeom>
        </p:spPr>
      </p:pic>
      <p:pic>
        <p:nvPicPr>
          <p:cNvPr id="21" name="Picture 20">
            <a:extLst>
              <a:ext uri="{FF2B5EF4-FFF2-40B4-BE49-F238E27FC236}">
                <a16:creationId xmlns:a16="http://schemas.microsoft.com/office/drawing/2014/main" id="{CD862531-162B-F871-2616-D17A259CF6EC}"/>
              </a:ext>
            </a:extLst>
          </p:cNvPr>
          <p:cNvPicPr>
            <a:picLocks noChangeAspect="1"/>
          </p:cNvPicPr>
          <p:nvPr/>
        </p:nvPicPr>
        <p:blipFill>
          <a:blip r:embed="rId6"/>
          <a:stretch>
            <a:fillRect/>
          </a:stretch>
        </p:blipFill>
        <p:spPr>
          <a:xfrm>
            <a:off x="2711107" y="2704553"/>
            <a:ext cx="1805470" cy="857222"/>
          </a:xfrm>
          <a:prstGeom prst="rect">
            <a:avLst/>
          </a:prstGeom>
        </p:spPr>
      </p:pic>
      <p:sp>
        <p:nvSpPr>
          <p:cNvPr id="24" name="Rectangle: Rounded Corners 23">
            <a:extLst>
              <a:ext uri="{FF2B5EF4-FFF2-40B4-BE49-F238E27FC236}">
                <a16:creationId xmlns:a16="http://schemas.microsoft.com/office/drawing/2014/main" id="{703A5800-B41D-9CA6-1D12-88A339EFC889}"/>
              </a:ext>
            </a:extLst>
          </p:cNvPr>
          <p:cNvSpPr/>
          <p:nvPr/>
        </p:nvSpPr>
        <p:spPr>
          <a:xfrm>
            <a:off x="502939" y="5044022"/>
            <a:ext cx="975923" cy="2458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AUDIO</a:t>
            </a:r>
          </a:p>
        </p:txBody>
      </p:sp>
      <p:sp>
        <p:nvSpPr>
          <p:cNvPr id="25" name="Rectangle: Rounded Corners 24">
            <a:extLst>
              <a:ext uri="{FF2B5EF4-FFF2-40B4-BE49-F238E27FC236}">
                <a16:creationId xmlns:a16="http://schemas.microsoft.com/office/drawing/2014/main" id="{B823F7AB-1044-3BA4-8C07-9F22F4A41624}"/>
              </a:ext>
            </a:extLst>
          </p:cNvPr>
          <p:cNvSpPr/>
          <p:nvPr/>
        </p:nvSpPr>
        <p:spPr>
          <a:xfrm>
            <a:off x="1493429" y="5024185"/>
            <a:ext cx="1003542" cy="265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VIDEO</a:t>
            </a:r>
          </a:p>
        </p:txBody>
      </p:sp>
      <p:pic>
        <p:nvPicPr>
          <p:cNvPr id="26" name="Picture 25">
            <a:extLst>
              <a:ext uri="{FF2B5EF4-FFF2-40B4-BE49-F238E27FC236}">
                <a16:creationId xmlns:a16="http://schemas.microsoft.com/office/drawing/2014/main" id="{8E218A7F-3DFC-C3C6-490F-70AA08E10B08}"/>
              </a:ext>
            </a:extLst>
          </p:cNvPr>
          <p:cNvPicPr>
            <a:picLocks noChangeAspect="1"/>
          </p:cNvPicPr>
          <p:nvPr/>
        </p:nvPicPr>
        <p:blipFill>
          <a:blip r:embed="rId7"/>
          <a:stretch>
            <a:fillRect/>
          </a:stretch>
        </p:blipFill>
        <p:spPr>
          <a:xfrm>
            <a:off x="2891330" y="4172745"/>
            <a:ext cx="1681757" cy="965916"/>
          </a:xfrm>
          <a:prstGeom prst="rect">
            <a:avLst/>
          </a:prstGeom>
        </p:spPr>
      </p:pic>
      <p:sp>
        <p:nvSpPr>
          <p:cNvPr id="13" name="Rectangle 12">
            <a:extLst>
              <a:ext uri="{FF2B5EF4-FFF2-40B4-BE49-F238E27FC236}">
                <a16:creationId xmlns:a16="http://schemas.microsoft.com/office/drawing/2014/main" id="{1415CD11-A132-C39F-D3CD-784F2ACD83F8}"/>
              </a:ext>
            </a:extLst>
          </p:cNvPr>
          <p:cNvSpPr/>
          <p:nvPr/>
        </p:nvSpPr>
        <p:spPr>
          <a:xfrm>
            <a:off x="7827762" y="2641511"/>
            <a:ext cx="995265" cy="445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GWI</a:t>
            </a:r>
          </a:p>
        </p:txBody>
      </p:sp>
      <p:sp>
        <p:nvSpPr>
          <p:cNvPr id="14" name="Rectangle 13">
            <a:extLst>
              <a:ext uri="{FF2B5EF4-FFF2-40B4-BE49-F238E27FC236}">
                <a16:creationId xmlns:a16="http://schemas.microsoft.com/office/drawing/2014/main" id="{440AC914-0FC4-2CBF-A7AD-817E41FF031D}"/>
              </a:ext>
            </a:extLst>
          </p:cNvPr>
          <p:cNvSpPr/>
          <p:nvPr/>
        </p:nvSpPr>
        <p:spPr>
          <a:xfrm>
            <a:off x="5440643" y="2641511"/>
            <a:ext cx="1463052" cy="482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Statistical</a:t>
            </a:r>
          </a:p>
          <a:p>
            <a:pPr algn="ctr"/>
            <a:r>
              <a:rPr lang="en-IN" dirty="0">
                <a:latin typeface="Times New Roman" panose="02020603050405020304" pitchFamily="18" charset="0"/>
                <a:cs typeface="Times New Roman" panose="02020603050405020304" pitchFamily="18" charset="0"/>
              </a:rPr>
              <a:t>model</a:t>
            </a:r>
          </a:p>
        </p:txBody>
      </p:sp>
      <p:sp>
        <p:nvSpPr>
          <p:cNvPr id="17" name="Rectangle 16">
            <a:extLst>
              <a:ext uri="{FF2B5EF4-FFF2-40B4-BE49-F238E27FC236}">
                <a16:creationId xmlns:a16="http://schemas.microsoft.com/office/drawing/2014/main" id="{27A714D9-1190-5021-B6F6-F4A304DEB410}"/>
              </a:ext>
            </a:extLst>
          </p:cNvPr>
          <p:cNvSpPr/>
          <p:nvPr/>
        </p:nvSpPr>
        <p:spPr>
          <a:xfrm>
            <a:off x="2733897" y="5850941"/>
            <a:ext cx="2068287" cy="4989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Pre-processing and feature extraction</a:t>
            </a:r>
          </a:p>
        </p:txBody>
      </p:sp>
      <p:sp>
        <p:nvSpPr>
          <p:cNvPr id="27" name="Rectangle: Rounded Corners 26">
            <a:extLst>
              <a:ext uri="{FF2B5EF4-FFF2-40B4-BE49-F238E27FC236}">
                <a16:creationId xmlns:a16="http://schemas.microsoft.com/office/drawing/2014/main" id="{2175E772-4A51-0478-09B6-582097ADBDF0}"/>
              </a:ext>
            </a:extLst>
          </p:cNvPr>
          <p:cNvSpPr/>
          <p:nvPr/>
        </p:nvSpPr>
        <p:spPr>
          <a:xfrm>
            <a:off x="2834820" y="1989306"/>
            <a:ext cx="1478470" cy="2937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ACTOFIT</a:t>
            </a:r>
          </a:p>
        </p:txBody>
      </p:sp>
      <p:sp>
        <p:nvSpPr>
          <p:cNvPr id="28" name="Rectangle: Rounded Corners 27">
            <a:extLst>
              <a:ext uri="{FF2B5EF4-FFF2-40B4-BE49-F238E27FC236}">
                <a16:creationId xmlns:a16="http://schemas.microsoft.com/office/drawing/2014/main" id="{A32414D5-BCCA-E599-65AD-0B41F79C2869}"/>
              </a:ext>
            </a:extLst>
          </p:cNvPr>
          <p:cNvSpPr/>
          <p:nvPr/>
        </p:nvSpPr>
        <p:spPr>
          <a:xfrm>
            <a:off x="2790842" y="3556965"/>
            <a:ext cx="1882738" cy="5616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BLOOD PRESSURE</a:t>
            </a:r>
          </a:p>
        </p:txBody>
      </p:sp>
      <p:sp>
        <p:nvSpPr>
          <p:cNvPr id="29" name="Rectangle: Rounded Corners 28">
            <a:extLst>
              <a:ext uri="{FF2B5EF4-FFF2-40B4-BE49-F238E27FC236}">
                <a16:creationId xmlns:a16="http://schemas.microsoft.com/office/drawing/2014/main" id="{A476E63C-2297-8628-4E5D-FB519A77407C}"/>
              </a:ext>
            </a:extLst>
          </p:cNvPr>
          <p:cNvSpPr/>
          <p:nvPr/>
        </p:nvSpPr>
        <p:spPr>
          <a:xfrm>
            <a:off x="2891330" y="5175001"/>
            <a:ext cx="1514409" cy="2513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ECG</a:t>
            </a:r>
          </a:p>
        </p:txBody>
      </p:sp>
      <p:cxnSp>
        <p:nvCxnSpPr>
          <p:cNvPr id="31" name="Straight Arrow Connector 30">
            <a:extLst>
              <a:ext uri="{FF2B5EF4-FFF2-40B4-BE49-F238E27FC236}">
                <a16:creationId xmlns:a16="http://schemas.microsoft.com/office/drawing/2014/main" id="{32A57218-25BE-6E10-E50B-3C6404FED8B8}"/>
              </a:ext>
            </a:extLst>
          </p:cNvPr>
          <p:cNvCxnSpPr>
            <a:cxnSpLocks/>
          </p:cNvCxnSpPr>
          <p:nvPr/>
        </p:nvCxnSpPr>
        <p:spPr>
          <a:xfrm>
            <a:off x="1582318" y="4209109"/>
            <a:ext cx="404288" cy="2845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CDEC971D-3C2C-98A1-B0E7-211CB87BCEB1}"/>
              </a:ext>
            </a:extLst>
          </p:cNvPr>
          <p:cNvCxnSpPr>
            <a:cxnSpLocks/>
          </p:cNvCxnSpPr>
          <p:nvPr/>
        </p:nvCxnSpPr>
        <p:spPr>
          <a:xfrm flipH="1">
            <a:off x="1189442" y="4220228"/>
            <a:ext cx="348044" cy="3007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5475273A-E74A-774B-C8F6-7D18C883CB31}"/>
              </a:ext>
            </a:extLst>
          </p:cNvPr>
          <p:cNvCxnSpPr>
            <a:cxnSpLocks/>
            <a:stCxn id="4" idx="3"/>
          </p:cNvCxnSpPr>
          <p:nvPr/>
        </p:nvCxnSpPr>
        <p:spPr>
          <a:xfrm flipV="1">
            <a:off x="2423197" y="3419613"/>
            <a:ext cx="599184" cy="49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E1943864-1856-07ED-8CF7-6C2E09ED7C9F}"/>
              </a:ext>
            </a:extLst>
          </p:cNvPr>
          <p:cNvCxnSpPr>
            <a:cxnSpLocks/>
            <a:stCxn id="4" idx="3"/>
            <a:endCxn id="26" idx="1"/>
          </p:cNvCxnSpPr>
          <p:nvPr/>
        </p:nvCxnSpPr>
        <p:spPr>
          <a:xfrm>
            <a:off x="2423197" y="3469527"/>
            <a:ext cx="468133" cy="118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0BD3B9B-2B68-811A-8C6C-54D2AD6522B1}"/>
              </a:ext>
            </a:extLst>
          </p:cNvPr>
          <p:cNvCxnSpPr>
            <a:cxnSpLocks/>
            <a:stCxn id="4" idx="3"/>
          </p:cNvCxnSpPr>
          <p:nvPr/>
        </p:nvCxnSpPr>
        <p:spPr>
          <a:xfrm flipV="1">
            <a:off x="2423197" y="1960197"/>
            <a:ext cx="372677" cy="1509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8337D80B-E8F0-A3F1-C8CE-86CF6FA07E48}"/>
              </a:ext>
            </a:extLst>
          </p:cNvPr>
          <p:cNvCxnSpPr>
            <a:cxnSpLocks/>
            <a:stCxn id="29" idx="2"/>
          </p:cNvCxnSpPr>
          <p:nvPr/>
        </p:nvCxnSpPr>
        <p:spPr>
          <a:xfrm flipH="1">
            <a:off x="3639718" y="5426357"/>
            <a:ext cx="8817" cy="424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EAA86630-8504-6FF1-8557-1B783FBB7EBC}"/>
              </a:ext>
            </a:extLst>
          </p:cNvPr>
          <p:cNvCxnSpPr>
            <a:cxnSpLocks/>
          </p:cNvCxnSpPr>
          <p:nvPr/>
        </p:nvCxnSpPr>
        <p:spPr>
          <a:xfrm>
            <a:off x="5025466" y="1606751"/>
            <a:ext cx="0" cy="3943754"/>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FF8A7662-69D2-CD95-9643-5844EE3BA7C7}"/>
              </a:ext>
            </a:extLst>
          </p:cNvPr>
          <p:cNvCxnSpPr>
            <a:cxnSpLocks/>
            <a:stCxn id="18" idx="3"/>
            <a:endCxn id="16" idx="1"/>
          </p:cNvCxnSpPr>
          <p:nvPr/>
        </p:nvCxnSpPr>
        <p:spPr>
          <a:xfrm>
            <a:off x="7017580" y="5550505"/>
            <a:ext cx="622578" cy="3925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DADDA914-496B-741F-5F44-1FC83BE0DBA7}"/>
              </a:ext>
            </a:extLst>
          </p:cNvPr>
          <p:cNvCxnSpPr>
            <a:stCxn id="18" idx="3"/>
            <a:endCxn id="10" idx="1"/>
          </p:cNvCxnSpPr>
          <p:nvPr/>
        </p:nvCxnSpPr>
        <p:spPr>
          <a:xfrm flipV="1">
            <a:off x="7017580" y="5120000"/>
            <a:ext cx="622577" cy="4305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22399035-6B9E-A1BA-D38F-B01E0192C9B9}"/>
              </a:ext>
            </a:extLst>
          </p:cNvPr>
          <p:cNvCxnSpPr>
            <a:cxnSpLocks/>
            <a:stCxn id="14" idx="3"/>
            <a:endCxn id="13" idx="1"/>
          </p:cNvCxnSpPr>
          <p:nvPr/>
        </p:nvCxnSpPr>
        <p:spPr>
          <a:xfrm flipV="1">
            <a:off x="6903695" y="2864296"/>
            <a:ext cx="924067" cy="187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0F6C834D-637E-D668-63DD-6F8663D52808}"/>
              </a:ext>
            </a:extLst>
          </p:cNvPr>
          <p:cNvCxnSpPr>
            <a:cxnSpLocks/>
            <a:stCxn id="13" idx="3"/>
          </p:cNvCxnSpPr>
          <p:nvPr/>
        </p:nvCxnSpPr>
        <p:spPr>
          <a:xfrm>
            <a:off x="8823027" y="2864296"/>
            <a:ext cx="1125824" cy="187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338DEA3E-B682-84AC-E8BF-3695162E8076}"/>
              </a:ext>
            </a:extLst>
          </p:cNvPr>
          <p:cNvCxnSpPr>
            <a:cxnSpLocks/>
            <a:stCxn id="20" idx="3"/>
          </p:cNvCxnSpPr>
          <p:nvPr/>
        </p:nvCxnSpPr>
        <p:spPr>
          <a:xfrm>
            <a:off x="4614614" y="1598073"/>
            <a:ext cx="410854" cy="8678"/>
          </a:xfrm>
          <a:prstGeom prst="line">
            <a:avLst/>
          </a:prstGeom>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EEDA1A0D-F8FC-417C-0422-9F1A28DB0E45}"/>
              </a:ext>
            </a:extLst>
          </p:cNvPr>
          <p:cNvCxnSpPr>
            <a:cxnSpLocks/>
            <a:stCxn id="21" idx="3"/>
          </p:cNvCxnSpPr>
          <p:nvPr/>
        </p:nvCxnSpPr>
        <p:spPr>
          <a:xfrm flipV="1">
            <a:off x="4516577" y="3124498"/>
            <a:ext cx="508890" cy="8666"/>
          </a:xfrm>
          <a:prstGeom prst="line">
            <a:avLst/>
          </a:prstGeom>
        </p:spPr>
        <p:style>
          <a:lnRef idx="3">
            <a:schemeClr val="dk1"/>
          </a:lnRef>
          <a:fillRef idx="0">
            <a:schemeClr val="dk1"/>
          </a:fillRef>
          <a:effectRef idx="2">
            <a:schemeClr val="dk1"/>
          </a:effectRef>
          <a:fontRef idx="minor">
            <a:schemeClr val="tx1"/>
          </a:fontRef>
        </p:style>
      </p:cxnSp>
      <p:cxnSp>
        <p:nvCxnSpPr>
          <p:cNvPr id="84" name="Straight Connector 83">
            <a:extLst>
              <a:ext uri="{FF2B5EF4-FFF2-40B4-BE49-F238E27FC236}">
                <a16:creationId xmlns:a16="http://schemas.microsoft.com/office/drawing/2014/main" id="{1547BA45-DE74-E61D-D6BD-E471A9B39E89}"/>
              </a:ext>
            </a:extLst>
          </p:cNvPr>
          <p:cNvCxnSpPr>
            <a:cxnSpLocks/>
            <a:stCxn id="26" idx="3"/>
          </p:cNvCxnSpPr>
          <p:nvPr/>
        </p:nvCxnSpPr>
        <p:spPr>
          <a:xfrm>
            <a:off x="4573087" y="4655703"/>
            <a:ext cx="452379" cy="0"/>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9301F998-B6FB-3565-47A6-6DD4CAAAEC68}"/>
              </a:ext>
            </a:extLst>
          </p:cNvPr>
          <p:cNvCxnSpPr/>
          <p:nvPr/>
        </p:nvCxnSpPr>
        <p:spPr>
          <a:xfrm flipV="1">
            <a:off x="4673580" y="5550505"/>
            <a:ext cx="0" cy="300436"/>
          </a:xfrm>
          <a:prstGeom prst="line">
            <a:avLst/>
          </a:prstGeom>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5A2F39D-A1A6-F306-3C68-0B08480111FC}"/>
              </a:ext>
            </a:extLst>
          </p:cNvPr>
          <p:cNvCxnSpPr/>
          <p:nvPr/>
        </p:nvCxnSpPr>
        <p:spPr>
          <a:xfrm>
            <a:off x="4673580" y="5550505"/>
            <a:ext cx="3518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73A2B4E4-6222-6574-E328-59FDE8C53FF2}"/>
              </a:ext>
            </a:extLst>
          </p:cNvPr>
          <p:cNvCxnSpPr>
            <a:cxnSpLocks/>
            <a:endCxn id="18" idx="1"/>
          </p:cNvCxnSpPr>
          <p:nvPr/>
        </p:nvCxnSpPr>
        <p:spPr>
          <a:xfrm>
            <a:off x="5025466" y="5550505"/>
            <a:ext cx="391889" cy="0"/>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AA0EBAAA-37AA-D322-9B23-C23708904DFA}"/>
              </a:ext>
            </a:extLst>
          </p:cNvPr>
          <p:cNvCxnSpPr/>
          <p:nvPr/>
        </p:nvCxnSpPr>
        <p:spPr>
          <a:xfrm>
            <a:off x="5002178" y="2883004"/>
            <a:ext cx="415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8174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55" y="196850"/>
            <a:ext cx="9670473" cy="914400"/>
          </a:xfrm>
        </p:spPr>
        <p:txBody>
          <a:bodyPr>
            <a:normAutofit/>
          </a:bodyPr>
          <a:lstStyle/>
          <a:p>
            <a:r>
              <a:rPr lang="en-US" sz="3200" b="1" u="sng" dirty="0">
                <a:latin typeface="Times New Roman" panose="02020603050405020304" pitchFamily="18" charset="0"/>
                <a:cs typeface="Times New Roman" panose="02020603050405020304" pitchFamily="18" charset="0"/>
              </a:rPr>
              <a:t>PROJECT SCHEDULE -GANTT CHART</a:t>
            </a:r>
            <a:endParaRPr lang="en-US" sz="3200" b="1" u="sng" dirty="0"/>
          </a:p>
        </p:txBody>
      </p:sp>
      <p:pic>
        <p:nvPicPr>
          <p:cNvPr id="4" name="Picture 3">
            <a:extLst>
              <a:ext uri="{FF2B5EF4-FFF2-40B4-BE49-F238E27FC236}">
                <a16:creationId xmlns:a16="http://schemas.microsoft.com/office/drawing/2014/main" id="{ADCC0556-A5C7-54B9-A72A-4706EC01E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97" y="1256997"/>
            <a:ext cx="11326806" cy="4344006"/>
          </a:xfrm>
          <a:prstGeom prst="rect">
            <a:avLst/>
          </a:prstGeom>
        </p:spPr>
      </p:pic>
      <p:sp>
        <p:nvSpPr>
          <p:cNvPr id="5"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6"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14</a:t>
            </a:fld>
            <a:endParaRPr lang="en-IN"/>
          </a:p>
        </p:txBody>
      </p:sp>
    </p:spTree>
    <p:extLst>
      <p:ext uri="{BB962C8B-B14F-4D97-AF65-F5344CB8AC3E}">
        <p14:creationId xmlns:p14="http://schemas.microsoft.com/office/powerpoint/2010/main" val="159975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EXPECTED OUTCOME</a:t>
            </a:r>
          </a:p>
        </p:txBody>
      </p:sp>
      <p:sp>
        <p:nvSpPr>
          <p:cNvPr id="3" name="Content Placeholder 2"/>
          <p:cNvSpPr>
            <a:spLocks noGrp="1"/>
          </p:cNvSpPr>
          <p:nvPr>
            <p:ph idx="1"/>
          </p:nvPr>
        </p:nvSpPr>
        <p:spPr>
          <a:xfrm>
            <a:off x="479596" y="1485435"/>
            <a:ext cx="11083212" cy="4947724"/>
          </a:xfrm>
        </p:spPr>
        <p:txBody>
          <a:bodyPr>
            <a:normAutofit/>
          </a:bodyPr>
          <a:lstStyle/>
          <a:p>
            <a:pPr algn="just"/>
            <a:r>
              <a:rPr lang="en-US" sz="2600" dirty="0">
                <a:latin typeface="Times New Roman" panose="02020603050405020304" pitchFamily="18" charset="0"/>
                <a:cs typeface="Times New Roman" panose="02020603050405020304" pitchFamily="18" charset="0"/>
              </a:rPr>
              <a:t>It will help classify elderly individuals into cognitively stable and cognitively unstable categories based on collected data, aiding clinicians in identifying those at risk of cognitive decline.</a:t>
            </a:r>
          </a:p>
          <a:p>
            <a:pPr algn="just"/>
            <a:r>
              <a:rPr lang="en-US" sz="2600" dirty="0"/>
              <a:t>Enhanced care planning and resource allocation for at-risk elderly people.</a:t>
            </a:r>
          </a:p>
          <a:p>
            <a:r>
              <a:rPr lang="en-US" sz="2600" b="1" dirty="0"/>
              <a:t> Geriatric Wellness Index (GWI):</a:t>
            </a:r>
            <a:br>
              <a:rPr lang="en-US" sz="2600" dirty="0"/>
            </a:br>
            <a:r>
              <a:rPr lang="en-US" sz="2600" dirty="0"/>
              <a:t>A comprehensive index that combines physiological and cognitive data for real-time elderly health monitoring.</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Using statistical model- Generalized Linear Model (GLM)</a:t>
            </a:r>
          </a:p>
          <a:p>
            <a:pPr marL="0" indent="0" algn="just">
              <a:buNone/>
            </a:pPr>
            <a:r>
              <a:rPr lang="en-US" sz="2600" dirty="0">
                <a:latin typeface="Times New Roman" panose="02020603050405020304" pitchFamily="18" charset="0"/>
                <a:cs typeface="Times New Roman" panose="02020603050405020304" pitchFamily="18" charset="0"/>
              </a:rPr>
              <a:t>A flexible framework for modeling a wide range of data types by extending linear regression. GLMs are commonly used for data that don't meet the assumptions of ordinary linear regression.</a:t>
            </a:r>
          </a:p>
        </p:txBody>
      </p:sp>
      <p:sp>
        <p:nvSpPr>
          <p:cNvPr id="5" name="Slide Number Placeholder 4"/>
          <p:cNvSpPr>
            <a:spLocks noGrp="1"/>
          </p:cNvSpPr>
          <p:nvPr>
            <p:ph type="sldNum" sz="quarter" idx="12"/>
          </p:nvPr>
        </p:nvSpPr>
        <p:spPr/>
        <p:txBody>
          <a:bodyPr/>
          <a:lstStyle/>
          <a:p>
            <a:fld id="{59CE705F-A2BE-4F91-B6CD-D5137D911E94}" type="slidenum">
              <a:rPr lang="en-IN" smtClean="0"/>
              <a:pPr/>
              <a:t>15</a:t>
            </a:fld>
            <a:endParaRPr lang="en-IN"/>
          </a:p>
        </p:txBody>
      </p:sp>
      <p:sp>
        <p:nvSpPr>
          <p:cNvPr id="7" name="Footer Placeholder 5">
            <a:extLst>
              <a:ext uri="{FF2B5EF4-FFF2-40B4-BE49-F238E27FC236}">
                <a16:creationId xmlns:a16="http://schemas.microsoft.com/office/drawing/2014/main" id="{4B27D0A3-2E64-4DDC-8CD1-7B61193BBDAD}"/>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217425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latin typeface="Times New Roman" panose="02020603050405020304" pitchFamily="18" charset="0"/>
                <a:cs typeface="Times New Roman" panose="02020603050405020304" pitchFamily="18" charset="0"/>
              </a:rPr>
              <a:t>QUESTIONNAIRES </a:t>
            </a:r>
            <a:endParaRPr lang="en-IN" sz="3200" b="1" u="sng"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86511" y="1593668"/>
            <a:ext cx="2683978" cy="3827418"/>
          </a:xfrm>
          <a:prstGeom prst="rect">
            <a:avLst/>
          </a:prstGeom>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1" r="26530" b="9905"/>
          <a:stretch/>
        </p:blipFill>
        <p:spPr>
          <a:xfrm>
            <a:off x="8970176" y="1536281"/>
            <a:ext cx="3099904" cy="3884806"/>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3174993" y="1593668"/>
            <a:ext cx="2870564" cy="3827418"/>
          </a:xfrm>
          <a:prstGeom prst="rect">
            <a:avLst/>
          </a:prstGeom>
        </p:spPr>
      </p:pic>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138802" y="1593669"/>
            <a:ext cx="2870564" cy="3827418"/>
          </a:xfrm>
          <a:prstGeom prst="rect">
            <a:avLst/>
          </a:prstGeom>
        </p:spPr>
      </p:pic>
      <p:sp>
        <p:nvSpPr>
          <p:cNvPr id="10" name="TextBox 9"/>
          <p:cNvSpPr txBox="1"/>
          <p:nvPr/>
        </p:nvSpPr>
        <p:spPr>
          <a:xfrm>
            <a:off x="838200" y="5511744"/>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5 MOCA </a:t>
            </a:r>
          </a:p>
        </p:txBody>
      </p:sp>
      <p:sp>
        <p:nvSpPr>
          <p:cNvPr id="11" name="TextBox 10"/>
          <p:cNvSpPr txBox="1"/>
          <p:nvPr/>
        </p:nvSpPr>
        <p:spPr>
          <a:xfrm>
            <a:off x="3582576" y="5510958"/>
            <a:ext cx="205539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6 WHOQOL-BREF </a:t>
            </a:r>
          </a:p>
        </p:txBody>
      </p:sp>
      <p:sp>
        <p:nvSpPr>
          <p:cNvPr id="12" name="TextBox 11"/>
          <p:cNvSpPr txBox="1"/>
          <p:nvPr/>
        </p:nvSpPr>
        <p:spPr>
          <a:xfrm>
            <a:off x="9626411" y="5511742"/>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8 GHQ </a:t>
            </a:r>
          </a:p>
        </p:txBody>
      </p:sp>
      <p:sp>
        <p:nvSpPr>
          <p:cNvPr id="14" name="TextBox 13"/>
          <p:cNvSpPr txBox="1"/>
          <p:nvPr/>
        </p:nvSpPr>
        <p:spPr>
          <a:xfrm>
            <a:off x="6546385" y="5510958"/>
            <a:ext cx="205539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7 WHOQOL-BREF </a:t>
            </a:r>
          </a:p>
        </p:txBody>
      </p:sp>
      <p:sp>
        <p:nvSpPr>
          <p:cNvPr id="15"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16"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16</a:t>
            </a:fld>
            <a:endParaRPr lang="en-IN"/>
          </a:p>
        </p:txBody>
      </p:sp>
    </p:spTree>
    <p:extLst>
      <p:ext uri="{BB962C8B-B14F-4D97-AF65-F5344CB8AC3E}">
        <p14:creationId xmlns:p14="http://schemas.microsoft.com/office/powerpoint/2010/main" val="654140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latin typeface="Times New Roman" panose="02020603050405020304" pitchFamily="18" charset="0"/>
                <a:cs typeface="Times New Roman" panose="02020603050405020304" pitchFamily="18" charset="0"/>
              </a:rPr>
              <a:t>DATA COLLECTION </a:t>
            </a:r>
            <a:endParaRPr lang="en-US" sz="3200" b="1" u="sng" dirty="0"/>
          </a:p>
        </p:txBody>
      </p:sp>
      <p:sp>
        <p:nvSpPr>
          <p:cNvPr id="11"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17</a:t>
            </a:fld>
            <a:endParaRPr lang="en-IN" dirty="0"/>
          </a:p>
        </p:txBody>
      </p:sp>
      <p:sp>
        <p:nvSpPr>
          <p:cNvPr id="3" name="TextBox 2"/>
          <p:cNvSpPr txBox="1"/>
          <p:nvPr/>
        </p:nvSpPr>
        <p:spPr>
          <a:xfrm>
            <a:off x="734419" y="5727002"/>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9 ECG </a:t>
            </a:r>
          </a:p>
        </p:txBody>
      </p:sp>
      <p:sp>
        <p:nvSpPr>
          <p:cNvPr id="13" name="TextBox 12"/>
          <p:cNvSpPr txBox="1"/>
          <p:nvPr/>
        </p:nvSpPr>
        <p:spPr>
          <a:xfrm>
            <a:off x="3782286" y="5747657"/>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10 BP</a:t>
            </a:r>
          </a:p>
        </p:txBody>
      </p:sp>
      <p:sp>
        <p:nvSpPr>
          <p:cNvPr id="23" name="TextBox 22"/>
          <p:cNvSpPr txBox="1"/>
          <p:nvPr/>
        </p:nvSpPr>
        <p:spPr>
          <a:xfrm>
            <a:off x="6639826" y="5727002"/>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11 Actofit</a:t>
            </a:r>
          </a:p>
        </p:txBody>
      </p:sp>
      <p:pic>
        <p:nvPicPr>
          <p:cNvPr id="4" name="Picture 3">
            <a:extLst>
              <a:ext uri="{FF2B5EF4-FFF2-40B4-BE49-F238E27FC236}">
                <a16:creationId xmlns:a16="http://schemas.microsoft.com/office/drawing/2014/main" id="{B3764542-F0B2-96E4-0B7D-1CE0DA47EF49}"/>
              </a:ext>
            </a:extLst>
          </p:cNvPr>
          <p:cNvPicPr>
            <a:picLocks noChangeAspect="1"/>
          </p:cNvPicPr>
          <p:nvPr/>
        </p:nvPicPr>
        <p:blipFill rotWithShape="1">
          <a:blip r:embed="rId4"/>
          <a:srcRect t="11745" b="10124"/>
          <a:stretch/>
        </p:blipFill>
        <p:spPr>
          <a:xfrm>
            <a:off x="486337" y="1470787"/>
            <a:ext cx="2656819" cy="4133179"/>
          </a:xfrm>
          <a:prstGeom prst="rect">
            <a:avLst/>
          </a:prstGeom>
        </p:spPr>
      </p:pic>
      <p:pic>
        <p:nvPicPr>
          <p:cNvPr id="6" name="Picture 5">
            <a:extLst>
              <a:ext uri="{FF2B5EF4-FFF2-40B4-BE49-F238E27FC236}">
                <a16:creationId xmlns:a16="http://schemas.microsoft.com/office/drawing/2014/main" id="{4A6DE580-2DF8-91C9-9B62-7DAC97C2E370}"/>
              </a:ext>
            </a:extLst>
          </p:cNvPr>
          <p:cNvPicPr>
            <a:picLocks noChangeAspect="1"/>
          </p:cNvPicPr>
          <p:nvPr/>
        </p:nvPicPr>
        <p:blipFill>
          <a:blip r:embed="rId5"/>
          <a:stretch>
            <a:fillRect/>
          </a:stretch>
        </p:blipFill>
        <p:spPr>
          <a:xfrm>
            <a:off x="3269359" y="1470787"/>
            <a:ext cx="2813285" cy="4133179"/>
          </a:xfrm>
          <a:prstGeom prst="rect">
            <a:avLst/>
          </a:prstGeom>
        </p:spPr>
      </p:pic>
      <p:sp>
        <p:nvSpPr>
          <p:cNvPr id="8" name="AutoShape 2">
            <a:extLst>
              <a:ext uri="{FF2B5EF4-FFF2-40B4-BE49-F238E27FC236}">
                <a16:creationId xmlns:a16="http://schemas.microsoft.com/office/drawing/2014/main" id="{E4F99B4D-8B9A-CC77-A5FE-424728402D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a:extLst>
              <a:ext uri="{FF2B5EF4-FFF2-40B4-BE49-F238E27FC236}">
                <a16:creationId xmlns:a16="http://schemas.microsoft.com/office/drawing/2014/main" id="{70AD8DCE-E56C-B780-DF21-054D34C040F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995" y="1470787"/>
            <a:ext cx="2651744" cy="4133179"/>
          </a:xfrm>
          <a:prstGeom prst="rect">
            <a:avLst/>
          </a:prstGeom>
        </p:spPr>
      </p:pic>
      <p:pic>
        <p:nvPicPr>
          <p:cNvPr id="5" name="WhatsApp Video 2025-05-19 at 9.56.33 AM (1)">
            <a:hlinkClick r:id="" action="ppaction://media"/>
            <a:extLst>
              <a:ext uri="{FF2B5EF4-FFF2-40B4-BE49-F238E27FC236}">
                <a16:creationId xmlns:a16="http://schemas.microsoft.com/office/drawing/2014/main" id="{CF4358B3-B5EE-6923-C8A6-1E091C8E1CF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22641" y="1470787"/>
            <a:ext cx="2323901" cy="4133179"/>
          </a:xfrm>
          <a:prstGeom prst="rect">
            <a:avLst/>
          </a:prstGeom>
        </p:spPr>
      </p:pic>
      <p:sp>
        <p:nvSpPr>
          <p:cNvPr id="7" name="TextBox 6">
            <a:extLst>
              <a:ext uri="{FF2B5EF4-FFF2-40B4-BE49-F238E27FC236}">
                <a16:creationId xmlns:a16="http://schemas.microsoft.com/office/drawing/2014/main" id="{D585DF1E-77BE-76A9-DD77-CF45F0FFFE47}"/>
              </a:ext>
            </a:extLst>
          </p:cNvPr>
          <p:cNvSpPr txBox="1"/>
          <p:nvPr/>
        </p:nvSpPr>
        <p:spPr>
          <a:xfrm>
            <a:off x="9190874" y="5747657"/>
            <a:ext cx="1787434"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Figure 12 Video</a:t>
            </a:r>
          </a:p>
        </p:txBody>
      </p:sp>
    </p:spTree>
    <p:extLst>
      <p:ext uri="{BB962C8B-B14F-4D97-AF65-F5344CB8AC3E}">
        <p14:creationId xmlns:p14="http://schemas.microsoft.com/office/powerpoint/2010/main" val="12579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544F03BB-88AC-4013-B004-FE160756CCE2}"/>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7" name="Title 1"/>
          <p:cNvSpPr txBox="1">
            <a:spLocks/>
          </p:cNvSpPr>
          <p:nvPr/>
        </p:nvSpPr>
        <p:spPr>
          <a:xfrm>
            <a:off x="838200" y="587196"/>
            <a:ext cx="10515600" cy="83530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u="sng" dirty="0">
                <a:latin typeface="Times New Roman" panose="02020603050405020304" pitchFamily="18" charset="0"/>
                <a:cs typeface="Times New Roman" panose="02020603050405020304" pitchFamily="18" charset="0"/>
              </a:rPr>
              <a:t>PARAMETERS</a:t>
            </a:r>
          </a:p>
        </p:txBody>
      </p:sp>
      <p:graphicFrame>
        <p:nvGraphicFramePr>
          <p:cNvPr id="10" name="Table 9"/>
          <p:cNvGraphicFramePr>
            <a:graphicFrameLocks noGrp="1"/>
          </p:cNvGraphicFramePr>
          <p:nvPr>
            <p:extLst>
              <p:ext uri="{D42A27DB-BD31-4B8C-83A1-F6EECF244321}">
                <p14:modId xmlns:p14="http://schemas.microsoft.com/office/powerpoint/2010/main" val="1726185908"/>
              </p:ext>
            </p:extLst>
          </p:nvPr>
        </p:nvGraphicFramePr>
        <p:xfrm>
          <a:off x="489518" y="1277455"/>
          <a:ext cx="6590551" cy="4079240"/>
        </p:xfrm>
        <a:graphic>
          <a:graphicData uri="http://schemas.openxmlformats.org/drawingml/2006/table">
            <a:tbl>
              <a:tblPr firstRow="1" bandRow="1">
                <a:tableStyleId>{5C22544A-7EE6-4342-B048-85BDC9FD1C3A}</a:tableStyleId>
              </a:tblPr>
              <a:tblGrid>
                <a:gridCol w="3612219">
                  <a:extLst>
                    <a:ext uri="{9D8B030D-6E8A-4147-A177-3AD203B41FA5}">
                      <a16:colId xmlns:a16="http://schemas.microsoft.com/office/drawing/2014/main" val="2885628744"/>
                    </a:ext>
                  </a:extLst>
                </a:gridCol>
                <a:gridCol w="2978332">
                  <a:extLst>
                    <a:ext uri="{9D8B030D-6E8A-4147-A177-3AD203B41FA5}">
                      <a16:colId xmlns:a16="http://schemas.microsoft.com/office/drawing/2014/main" val="882868868"/>
                    </a:ext>
                  </a:extLst>
                </a:gridCol>
              </a:tblGrid>
              <a:tr h="370840">
                <a:tc gridSpan="2">
                  <a:txBody>
                    <a:bodyPr/>
                    <a:lstStyle/>
                    <a:p>
                      <a:pPr algn="ctr"/>
                      <a:r>
                        <a:rPr lang="en-US" dirty="0">
                          <a:latin typeface="Times New Roman" panose="02020603050405020304" pitchFamily="18" charset="0"/>
                          <a:cs typeface="Times New Roman" panose="02020603050405020304" pitchFamily="18" charset="0"/>
                        </a:rPr>
                        <a:t>PARAMETERS</a:t>
                      </a:r>
                      <a:r>
                        <a:rPr lang="en-US" baseline="0" dirty="0">
                          <a:latin typeface="Times New Roman" panose="02020603050405020304" pitchFamily="18" charset="0"/>
                          <a:cs typeface="Times New Roman" panose="02020603050405020304" pitchFamily="18" charset="0"/>
                        </a:rPr>
                        <a:t> BEING MEASURED</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extLst>
                  <a:ext uri="{0D108BD9-81ED-4DB2-BD59-A6C34878D82A}">
                    <a16:rowId xmlns:a16="http://schemas.microsoft.com/office/drawing/2014/main" val="1103621284"/>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Age</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Bone Mass (kg)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7311644"/>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Gender</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Fat Mass (kg)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513023"/>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Systolic Blood Pressure (mmHg)</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Metabolic Age (Yrs)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9334511"/>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Diastolic Blood Pressure (mmHg)</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Visceral Fat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56111063"/>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Pulse Rate (bpm)</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BMR (kcal)</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91089019"/>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Heart Rate (bpm)</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Fat Free Weight (kg)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9981480"/>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Weight (kg)</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Body Fat</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7432151"/>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Subcutaneous Fat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Muscle Mass (kg)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19477120"/>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Skeletal</a:t>
                      </a:r>
                      <a:r>
                        <a:rPr lang="en-US" baseline="0" dirty="0">
                          <a:latin typeface="Times New Roman" panose="02020603050405020304" pitchFamily="18" charset="0"/>
                          <a:cs typeface="Times New Roman" panose="02020603050405020304" pitchFamily="18" charset="0"/>
                        </a:rPr>
                        <a:t> Muscle (%)</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Protein</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2806339"/>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BMI</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Body Water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900173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8173722"/>
              </p:ext>
            </p:extLst>
          </p:nvPr>
        </p:nvGraphicFramePr>
        <p:xfrm>
          <a:off x="7268330" y="1277455"/>
          <a:ext cx="4226984" cy="4079240"/>
        </p:xfrm>
        <a:graphic>
          <a:graphicData uri="http://schemas.openxmlformats.org/drawingml/2006/table">
            <a:tbl>
              <a:tblPr firstRow="1" bandRow="1">
                <a:tableStyleId>{5C22544A-7EE6-4342-B048-85BDC9FD1C3A}</a:tableStyleId>
              </a:tblPr>
              <a:tblGrid>
                <a:gridCol w="4226984">
                  <a:extLst>
                    <a:ext uri="{9D8B030D-6E8A-4147-A177-3AD203B41FA5}">
                      <a16:colId xmlns:a16="http://schemas.microsoft.com/office/drawing/2014/main" val="2988436292"/>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PARAMETERS</a:t>
                      </a:r>
                      <a:r>
                        <a:rPr lang="en-US" baseline="0" dirty="0">
                          <a:latin typeface="Times New Roman" panose="02020603050405020304" pitchFamily="18" charset="0"/>
                          <a:cs typeface="Times New Roman" panose="02020603050405020304" pitchFamily="18" charset="0"/>
                        </a:rPr>
                        <a:t> BEING CALCULATED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3441342"/>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Mean Arterial</a:t>
                      </a:r>
                      <a:r>
                        <a:rPr lang="en-US" baseline="0" dirty="0">
                          <a:latin typeface="Times New Roman" panose="02020603050405020304" pitchFamily="18" charset="0"/>
                          <a:cs typeface="Times New Roman" panose="02020603050405020304" pitchFamily="18" charset="0"/>
                        </a:rPr>
                        <a:t> Pressure (MAP) (mmHg)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556587"/>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MAP 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9005339"/>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Perfusion</a:t>
                      </a:r>
                      <a:r>
                        <a:rPr lang="en-US" baseline="0" dirty="0">
                          <a:latin typeface="Times New Roman" panose="02020603050405020304" pitchFamily="18" charset="0"/>
                          <a:cs typeface="Times New Roman" panose="02020603050405020304" pitchFamily="18" charset="0"/>
                        </a:rPr>
                        <a:t> Index</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4316875"/>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Health 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46752477"/>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MOCA 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7421090"/>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WHOQOL-BREF Score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0352533"/>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GHQ Score</a:t>
                      </a:r>
                    </a:p>
                  </a:txBody>
                  <a:tcPr/>
                </a:tc>
                <a:extLst>
                  <a:ext uri="{0D108BD9-81ED-4DB2-BD59-A6C34878D82A}">
                    <a16:rowId xmlns:a16="http://schemas.microsoft.com/office/drawing/2014/main" val="993137727"/>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Q Complex </a:t>
                      </a:r>
                    </a:p>
                  </a:txBody>
                  <a:tcPr/>
                </a:tc>
                <a:extLst>
                  <a:ext uri="{0D108BD9-81ED-4DB2-BD59-A6C34878D82A}">
                    <a16:rowId xmlns:a16="http://schemas.microsoft.com/office/drawing/2014/main" val="2948320151"/>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 Complex</a:t>
                      </a:r>
                    </a:p>
                  </a:txBody>
                  <a:tcPr/>
                </a:tc>
                <a:extLst>
                  <a:ext uri="{0D108BD9-81ED-4DB2-BD59-A6C34878D82A}">
                    <a16:rowId xmlns:a16="http://schemas.microsoft.com/office/drawing/2014/main" val="1607332377"/>
                  </a:ext>
                </a:extLst>
              </a:tr>
              <a:tr h="370840">
                <a:tc>
                  <a:txBody>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 Complex</a:t>
                      </a:r>
                    </a:p>
                  </a:txBody>
                  <a:tcPr/>
                </a:tc>
                <a:extLst>
                  <a:ext uri="{0D108BD9-81ED-4DB2-BD59-A6C34878D82A}">
                    <a16:rowId xmlns:a16="http://schemas.microsoft.com/office/drawing/2014/main" val="1376232183"/>
                  </a:ext>
                </a:extLst>
              </a:tr>
            </a:tbl>
          </a:graphicData>
        </a:graphic>
      </p:graphicFrame>
      <p:sp>
        <p:nvSpPr>
          <p:cNvPr id="13" name="TextBox 12"/>
          <p:cNvSpPr txBox="1"/>
          <p:nvPr/>
        </p:nvSpPr>
        <p:spPr>
          <a:xfrm>
            <a:off x="1214846" y="5643156"/>
            <a:ext cx="10138954" cy="646331"/>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Mean Arterial Pressure = Diastolic BP + 1/3 (Systolic BP – Diastolic BP)</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Perfusion Index = (Mean Arterial Pressure/Heart Rate)*100</a:t>
            </a:r>
          </a:p>
        </p:txBody>
      </p:sp>
      <p:sp>
        <p:nvSpPr>
          <p:cNvPr id="8"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18</a:t>
            </a:fld>
            <a:endParaRPr lang="en-IN"/>
          </a:p>
        </p:txBody>
      </p:sp>
    </p:spTree>
    <p:extLst>
      <p:ext uri="{BB962C8B-B14F-4D97-AF65-F5344CB8AC3E}">
        <p14:creationId xmlns:p14="http://schemas.microsoft.com/office/powerpoint/2010/main" val="174604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C68FC-F122-EE65-61C1-22AF0321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303F8-76F8-A350-765F-20EFC807C273}"/>
              </a:ext>
            </a:extLst>
          </p:cNvPr>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PARAMETERS DATA IN EXCEL</a:t>
            </a:r>
          </a:p>
        </p:txBody>
      </p:sp>
      <p:sp>
        <p:nvSpPr>
          <p:cNvPr id="4" name="AutoShape 2">
            <a:extLst>
              <a:ext uri="{FF2B5EF4-FFF2-40B4-BE49-F238E27FC236}">
                <a16:creationId xmlns:a16="http://schemas.microsoft.com/office/drawing/2014/main" id="{60D96D63-7334-1F62-A5A3-71ACB6AD4F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Footer Placeholder 5">
            <a:extLst>
              <a:ext uri="{FF2B5EF4-FFF2-40B4-BE49-F238E27FC236}">
                <a16:creationId xmlns:a16="http://schemas.microsoft.com/office/drawing/2014/main" id="{6FF6E200-6759-7E76-1AA4-FB2E4D9FC4F4}"/>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12" name="Slide Number Placeholder 4">
            <a:extLst>
              <a:ext uri="{FF2B5EF4-FFF2-40B4-BE49-F238E27FC236}">
                <a16:creationId xmlns:a16="http://schemas.microsoft.com/office/drawing/2014/main" id="{A42EF86D-C362-7D3A-9F90-BF8B853A0703}"/>
              </a:ext>
            </a:extLst>
          </p:cNvPr>
          <p:cNvSpPr>
            <a:spLocks noGrp="1"/>
          </p:cNvSpPr>
          <p:nvPr>
            <p:ph type="sldNum" sz="quarter" idx="12"/>
          </p:nvPr>
        </p:nvSpPr>
        <p:spPr>
          <a:xfrm>
            <a:off x="8610600" y="6356350"/>
            <a:ext cx="2743200" cy="365125"/>
          </a:xfrm>
        </p:spPr>
        <p:txBody>
          <a:bodyPr/>
          <a:lstStyle/>
          <a:p>
            <a:fld id="{59CE705F-A2BE-4F91-B6CD-D5137D911E94}" type="slidenum">
              <a:rPr lang="en-IN" smtClean="0"/>
              <a:pPr/>
              <a:t>19</a:t>
            </a:fld>
            <a:endParaRPr lang="en-IN"/>
          </a:p>
        </p:txBody>
      </p:sp>
      <p:pic>
        <p:nvPicPr>
          <p:cNvPr id="5" name="Picture 4">
            <a:extLst>
              <a:ext uri="{FF2B5EF4-FFF2-40B4-BE49-F238E27FC236}">
                <a16:creationId xmlns:a16="http://schemas.microsoft.com/office/drawing/2014/main" id="{A9E09D18-EA22-B75C-4E7B-0E3FE3FD70B1}"/>
              </a:ext>
            </a:extLst>
          </p:cNvPr>
          <p:cNvPicPr>
            <a:picLocks noChangeAspect="1"/>
          </p:cNvPicPr>
          <p:nvPr/>
        </p:nvPicPr>
        <p:blipFill>
          <a:blip r:embed="rId2"/>
          <a:stretch>
            <a:fillRect/>
          </a:stretch>
        </p:blipFill>
        <p:spPr>
          <a:xfrm>
            <a:off x="0" y="1362269"/>
            <a:ext cx="12192000" cy="4861249"/>
          </a:xfrm>
          <a:prstGeom prst="rect">
            <a:avLst/>
          </a:prstGeom>
        </p:spPr>
      </p:pic>
    </p:spTree>
    <p:extLst>
      <p:ext uri="{BB962C8B-B14F-4D97-AF65-F5344CB8AC3E}">
        <p14:creationId xmlns:p14="http://schemas.microsoft.com/office/powerpoint/2010/main" val="712242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68E15B-693C-AE20-6D00-D7A3967DA7A2}"/>
              </a:ext>
            </a:extLst>
          </p:cNvPr>
          <p:cNvGraphicFramePr>
            <a:graphicFrameLocks noGrp="1"/>
          </p:cNvGraphicFramePr>
          <p:nvPr>
            <p:extLst>
              <p:ext uri="{D42A27DB-BD31-4B8C-83A1-F6EECF244321}">
                <p14:modId xmlns:p14="http://schemas.microsoft.com/office/powerpoint/2010/main" val="1292004234"/>
              </p:ext>
            </p:extLst>
          </p:nvPr>
        </p:nvGraphicFramePr>
        <p:xfrm>
          <a:off x="875435" y="497724"/>
          <a:ext cx="10441127" cy="2227722"/>
        </p:xfrm>
        <a:graphic>
          <a:graphicData uri="http://schemas.openxmlformats.org/drawingml/2006/table">
            <a:tbl>
              <a:tblPr firstRow="1" bandRow="1">
                <a:tableStyleId>{37CE84F3-28C3-443E-9E96-99CF82512B78}</a:tableStyleId>
              </a:tblPr>
              <a:tblGrid>
                <a:gridCol w="10441127">
                  <a:extLst>
                    <a:ext uri="{9D8B030D-6E8A-4147-A177-3AD203B41FA5}">
                      <a16:colId xmlns:a16="http://schemas.microsoft.com/office/drawing/2014/main" val="1193250121"/>
                    </a:ext>
                  </a:extLst>
                </a:gridCol>
              </a:tblGrid>
              <a:tr h="6427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Times New Roman" panose="02020603050405020304" pitchFamily="18" charset="0"/>
                          <a:cs typeface="Times New Roman" panose="02020603050405020304" pitchFamily="18" charset="0"/>
                        </a:rPr>
                        <a:t>INSTITUTE VISION </a:t>
                      </a:r>
                    </a:p>
                  </a:txBody>
                  <a:tcPr>
                    <a:solidFill>
                      <a:schemeClr val="accent4">
                        <a:lumMod val="40000"/>
                        <a:lumOff val="60000"/>
                      </a:schemeClr>
                    </a:solidFill>
                  </a:tcPr>
                </a:tc>
                <a:extLst>
                  <a:ext uri="{0D108BD9-81ED-4DB2-BD59-A6C34878D82A}">
                    <a16:rowId xmlns:a16="http://schemas.microsoft.com/office/drawing/2014/main" val="1612572702"/>
                  </a:ext>
                </a:extLst>
              </a:tr>
              <a:tr h="15849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To impart quality technical education with a focus on research and innovation, emphasizing on development of sustainable and inclusive technology for the benefit of society </a:t>
                      </a:r>
                    </a:p>
                  </a:txBody>
                  <a:tcPr>
                    <a:solidFill>
                      <a:schemeClr val="accent5">
                        <a:lumMod val="75000"/>
                      </a:schemeClr>
                    </a:solidFill>
                  </a:tcPr>
                </a:tc>
                <a:extLst>
                  <a:ext uri="{0D108BD9-81ED-4DB2-BD59-A6C34878D82A}">
                    <a16:rowId xmlns:a16="http://schemas.microsoft.com/office/drawing/2014/main" val="1955238506"/>
                  </a:ext>
                </a:extLst>
              </a:tr>
            </a:tbl>
          </a:graphicData>
        </a:graphic>
      </p:graphicFrame>
      <p:graphicFrame>
        <p:nvGraphicFramePr>
          <p:cNvPr id="5" name="Table 5">
            <a:extLst>
              <a:ext uri="{FF2B5EF4-FFF2-40B4-BE49-F238E27FC236}">
                <a16:creationId xmlns:a16="http://schemas.microsoft.com/office/drawing/2014/main" id="{45F81340-8979-58A3-1CB7-703ECE3E4537}"/>
              </a:ext>
            </a:extLst>
          </p:cNvPr>
          <p:cNvGraphicFramePr>
            <a:graphicFrameLocks noGrp="1"/>
          </p:cNvGraphicFramePr>
          <p:nvPr>
            <p:extLst>
              <p:ext uri="{D42A27DB-BD31-4B8C-83A1-F6EECF244321}">
                <p14:modId xmlns:p14="http://schemas.microsoft.com/office/powerpoint/2010/main" val="4145933194"/>
              </p:ext>
            </p:extLst>
          </p:nvPr>
        </p:nvGraphicFramePr>
        <p:xfrm>
          <a:off x="875435" y="3002871"/>
          <a:ext cx="10441127" cy="3657600"/>
        </p:xfrm>
        <a:graphic>
          <a:graphicData uri="http://schemas.openxmlformats.org/drawingml/2006/table">
            <a:tbl>
              <a:tblPr firstRow="1" bandRow="1">
                <a:tableStyleId>{37CE84F3-28C3-443E-9E96-99CF82512B78}</a:tableStyleId>
              </a:tblPr>
              <a:tblGrid>
                <a:gridCol w="10441127">
                  <a:extLst>
                    <a:ext uri="{9D8B030D-6E8A-4147-A177-3AD203B41FA5}">
                      <a16:colId xmlns:a16="http://schemas.microsoft.com/office/drawing/2014/main" val="3172189785"/>
                    </a:ext>
                  </a:extLst>
                </a:gridCol>
              </a:tblGrid>
              <a:tr h="563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Times New Roman" panose="02020603050405020304" pitchFamily="18" charset="0"/>
                          <a:cs typeface="Times New Roman" panose="02020603050405020304" pitchFamily="18" charset="0"/>
                        </a:rPr>
                        <a:t>INSTITUTE MISSION </a:t>
                      </a:r>
                    </a:p>
                  </a:txBody>
                  <a:tcPr>
                    <a:solidFill>
                      <a:schemeClr val="accent4">
                        <a:lumMod val="40000"/>
                        <a:lumOff val="60000"/>
                      </a:schemeClr>
                    </a:solidFill>
                  </a:tcPr>
                </a:tc>
                <a:extLst>
                  <a:ext uri="{0D108BD9-81ED-4DB2-BD59-A6C34878D82A}">
                    <a16:rowId xmlns:a16="http://schemas.microsoft.com/office/drawing/2014/main" val="963911415"/>
                  </a:ext>
                </a:extLst>
              </a:tr>
              <a:tr h="2458157">
                <a:tc>
                  <a:txBody>
                    <a:bodyPr/>
                    <a:lstStyle/>
                    <a:p>
                      <a:pPr marL="457200" indent="-457200" algn="l" defTabSz="914400" rtl="0" eaLnBrk="1" latinLnBrk="0" hangingPunct="1">
                        <a:buFont typeface="Wingdings" panose="05000000000000000000" pitchFamily="2" charset="2"/>
                        <a:buChar char="Ø"/>
                      </a:pPr>
                      <a:r>
                        <a:rPr lang="en-US" sz="2800" kern="1200" dirty="0">
                          <a:solidFill>
                            <a:schemeClr val="bg1"/>
                          </a:solidFill>
                          <a:latin typeface="Times New Roman" panose="02020603050405020304" pitchFamily="18" charset="0"/>
                          <a:cs typeface="Times New Roman" panose="02020603050405020304" pitchFamily="18" charset="0"/>
                        </a:rPr>
                        <a:t>To provide an environment that enhances creativity and innovation in pursuit of excellence </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nurture teamwork in order to transform individuals as responsible leaders and entrepreneurs </a:t>
                      </a: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train the students to the changing technical scenario and make them to understand the importance of sustainable and inclusive technologies</a:t>
                      </a:r>
                      <a:endParaRPr lang="en-IN" dirty="0">
                        <a:latin typeface="Times New Roman" panose="02020603050405020304" pitchFamily="18" charset="0"/>
                        <a:cs typeface="Times New Roman" panose="02020603050405020304" pitchFamily="18" charset="0"/>
                      </a:endParaRPr>
                    </a:p>
                  </a:txBody>
                  <a:tcPr>
                    <a:solidFill>
                      <a:schemeClr val="accent5">
                        <a:lumMod val="75000"/>
                      </a:schemeClr>
                    </a:solidFill>
                  </a:tcPr>
                </a:tc>
                <a:extLst>
                  <a:ext uri="{0D108BD9-81ED-4DB2-BD59-A6C34878D82A}">
                    <a16:rowId xmlns:a16="http://schemas.microsoft.com/office/drawing/2014/main" val="1924491558"/>
                  </a:ext>
                </a:extLst>
              </a:tr>
            </a:tbl>
          </a:graphicData>
        </a:graphic>
      </p:graphicFrame>
    </p:spTree>
    <p:extLst>
      <p:ext uri="{BB962C8B-B14F-4D97-AF65-F5344CB8AC3E}">
        <p14:creationId xmlns:p14="http://schemas.microsoft.com/office/powerpoint/2010/main" val="145833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43C36C-3049-5430-0B78-5DE52B0379CA}"/>
              </a:ext>
            </a:extLst>
          </p:cNvPr>
          <p:cNvPicPr>
            <a:picLocks noChangeAspect="1"/>
          </p:cNvPicPr>
          <p:nvPr/>
        </p:nvPicPr>
        <p:blipFill>
          <a:blip r:embed="rId2"/>
          <a:stretch>
            <a:fillRect/>
          </a:stretch>
        </p:blipFill>
        <p:spPr>
          <a:xfrm>
            <a:off x="0" y="1246345"/>
            <a:ext cx="6161833" cy="3475515"/>
          </a:xfrm>
          <a:prstGeom prst="rect">
            <a:avLst/>
          </a:prstGeom>
        </p:spPr>
      </p:pic>
      <p:graphicFrame>
        <p:nvGraphicFramePr>
          <p:cNvPr id="13" name="Table 12">
            <a:extLst>
              <a:ext uri="{FF2B5EF4-FFF2-40B4-BE49-F238E27FC236}">
                <a16:creationId xmlns:a16="http://schemas.microsoft.com/office/drawing/2014/main" id="{DD9D381F-546F-B8AF-12AC-EDA44616D912}"/>
              </a:ext>
            </a:extLst>
          </p:cNvPr>
          <p:cNvGraphicFramePr>
            <a:graphicFrameLocks noGrp="1"/>
          </p:cNvGraphicFramePr>
          <p:nvPr>
            <p:extLst>
              <p:ext uri="{D42A27DB-BD31-4B8C-83A1-F6EECF244321}">
                <p14:modId xmlns:p14="http://schemas.microsoft.com/office/powerpoint/2010/main" val="2010538601"/>
              </p:ext>
            </p:extLst>
          </p:nvPr>
        </p:nvGraphicFramePr>
        <p:xfrm>
          <a:off x="1341120" y="0"/>
          <a:ext cx="9235440" cy="920656"/>
        </p:xfrm>
        <a:graphic>
          <a:graphicData uri="http://schemas.openxmlformats.org/drawingml/2006/table">
            <a:tbl>
              <a:tblPr firstRow="1" bandRow="1">
                <a:tableStyleId>{5C22544A-7EE6-4342-B048-85BDC9FD1C3A}</a:tableStyleId>
              </a:tblPr>
              <a:tblGrid>
                <a:gridCol w="9235440">
                  <a:extLst>
                    <a:ext uri="{9D8B030D-6E8A-4147-A177-3AD203B41FA5}">
                      <a16:colId xmlns:a16="http://schemas.microsoft.com/office/drawing/2014/main" val="2651832893"/>
                    </a:ext>
                  </a:extLst>
                </a:gridCol>
              </a:tblGrid>
              <a:tr h="920656">
                <a:tc>
                  <a:txBody>
                    <a:bodyPr/>
                    <a:lstStyle/>
                    <a:p>
                      <a:pPr algn="ctr"/>
                      <a:r>
                        <a:rPr lang="en-IN" sz="3200" dirty="0">
                          <a:solidFill>
                            <a:schemeClr val="tx1"/>
                          </a:solidFill>
                          <a:latin typeface="Times New Roman" panose="02020603050405020304" pitchFamily="18" charset="0"/>
                          <a:cs typeface="Times New Roman" panose="02020603050405020304" pitchFamily="18" charset="0"/>
                        </a:rPr>
                        <a:t>ECG EXTRACTION PROCESS</a:t>
                      </a:r>
                    </a:p>
                  </a:txBody>
                  <a:tcPr>
                    <a:solidFill>
                      <a:schemeClr val="bg1">
                        <a:lumMod val="95000"/>
                      </a:schemeClr>
                    </a:solidFill>
                  </a:tcPr>
                </a:tc>
                <a:extLst>
                  <a:ext uri="{0D108BD9-81ED-4DB2-BD59-A6C34878D82A}">
                    <a16:rowId xmlns:a16="http://schemas.microsoft.com/office/drawing/2014/main" val="2984874371"/>
                  </a:ext>
                </a:extLst>
              </a:tr>
            </a:tbl>
          </a:graphicData>
        </a:graphic>
      </p:graphicFrame>
      <p:sp>
        <p:nvSpPr>
          <p:cNvPr id="5"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20</a:t>
            </a:fld>
            <a:endParaRPr lang="en-IN" dirty="0"/>
          </a:p>
        </p:txBody>
      </p:sp>
      <p:pic>
        <p:nvPicPr>
          <p:cNvPr id="2" name="Picture 1">
            <a:extLst>
              <a:ext uri="{FF2B5EF4-FFF2-40B4-BE49-F238E27FC236}">
                <a16:creationId xmlns:a16="http://schemas.microsoft.com/office/drawing/2014/main" id="{C66CE769-0B5E-540E-1AA6-124E45882BC2}"/>
              </a:ext>
            </a:extLst>
          </p:cNvPr>
          <p:cNvPicPr>
            <a:picLocks noChangeAspect="1"/>
          </p:cNvPicPr>
          <p:nvPr/>
        </p:nvPicPr>
        <p:blipFill>
          <a:blip r:embed="rId3"/>
          <a:stretch>
            <a:fillRect/>
          </a:stretch>
        </p:blipFill>
        <p:spPr>
          <a:xfrm>
            <a:off x="6512547" y="1171240"/>
            <a:ext cx="5496573" cy="3625724"/>
          </a:xfrm>
          <a:prstGeom prst="rect">
            <a:avLst/>
          </a:prstGeom>
        </p:spPr>
      </p:pic>
      <p:sp>
        <p:nvSpPr>
          <p:cNvPr id="4" name="TextBox 3">
            <a:extLst>
              <a:ext uri="{FF2B5EF4-FFF2-40B4-BE49-F238E27FC236}">
                <a16:creationId xmlns:a16="http://schemas.microsoft.com/office/drawing/2014/main" id="{F073AD2E-F128-F59C-705C-F82159CC2A66}"/>
              </a:ext>
            </a:extLst>
          </p:cNvPr>
          <p:cNvSpPr txBox="1"/>
          <p:nvPr/>
        </p:nvSpPr>
        <p:spPr>
          <a:xfrm rot="16200000">
            <a:off x="-240035" y="1981172"/>
            <a:ext cx="680720" cy="261610"/>
          </a:xfrm>
          <a:prstGeom prst="rect">
            <a:avLst/>
          </a:prstGeom>
          <a:noFill/>
        </p:spPr>
        <p:txBody>
          <a:bodyPr wrap="square">
            <a:spAutoFit/>
          </a:bodyPr>
          <a:lstStyle/>
          <a:p>
            <a:r>
              <a:rPr lang="en-IN" sz="1100" dirty="0"/>
              <a:t>(mV)</a:t>
            </a:r>
          </a:p>
        </p:txBody>
      </p:sp>
      <p:pic>
        <p:nvPicPr>
          <p:cNvPr id="6" name="Picture 5">
            <a:extLst>
              <a:ext uri="{FF2B5EF4-FFF2-40B4-BE49-F238E27FC236}">
                <a16:creationId xmlns:a16="http://schemas.microsoft.com/office/drawing/2014/main" id="{C189FD5E-C93C-7A3C-B7AE-9EAAFBFDD789}"/>
              </a:ext>
            </a:extLst>
          </p:cNvPr>
          <p:cNvPicPr>
            <a:picLocks noChangeAspect="1"/>
          </p:cNvPicPr>
          <p:nvPr/>
        </p:nvPicPr>
        <p:blipFill>
          <a:blip r:embed="rId4"/>
          <a:stretch>
            <a:fillRect/>
          </a:stretch>
        </p:blipFill>
        <p:spPr>
          <a:xfrm>
            <a:off x="6451587" y="1686551"/>
            <a:ext cx="304826" cy="682811"/>
          </a:xfrm>
          <a:prstGeom prst="rect">
            <a:avLst/>
          </a:prstGeom>
        </p:spPr>
      </p:pic>
      <p:sp>
        <p:nvSpPr>
          <p:cNvPr id="3" name="Footer Placeholder 5">
            <a:extLst>
              <a:ext uri="{FF2B5EF4-FFF2-40B4-BE49-F238E27FC236}">
                <a16:creationId xmlns:a16="http://schemas.microsoft.com/office/drawing/2014/main" id="{AC23DD9B-A1C8-B183-12D2-83F8541F344D}"/>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121503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AE2F89-E16E-EEE7-2A4F-51B137F4C4FA}"/>
              </a:ext>
            </a:extLst>
          </p:cNvPr>
          <p:cNvSpPr txBox="1"/>
          <p:nvPr/>
        </p:nvSpPr>
        <p:spPr>
          <a:xfrm>
            <a:off x="1102848" y="842958"/>
            <a:ext cx="10840344" cy="923330"/>
          </a:xfrm>
          <a:prstGeom prst="rect">
            <a:avLst/>
          </a:prstGeom>
          <a:noFill/>
        </p:spPr>
        <p:txBody>
          <a:bodyPr wrap="square">
            <a:spAutoFit/>
          </a:bodyPr>
          <a:lstStyle/>
          <a:p>
            <a:pPr>
              <a:buNone/>
            </a:pPr>
            <a:r>
              <a:rPr lang="en-US" dirty="0">
                <a:latin typeface="Times New Roman" panose="02020603050405020304" pitchFamily="18" charset="0"/>
                <a:cs typeface="Times New Roman" panose="02020603050405020304" pitchFamily="18" charset="0"/>
              </a:rPr>
              <a:t>A bandpass Butterworth filter is used to allow only the ECG signal frequencies between a low cutoff (0.05 Hz) and high cutoff (125 Hz) to pass through, while attenuating frequencies outside this range, ensuring smooth signal preservation without sharp distortions.</a:t>
            </a:r>
          </a:p>
        </p:txBody>
      </p:sp>
      <p:sp>
        <p:nvSpPr>
          <p:cNvPr id="8" name="TextBox 7">
            <a:extLst>
              <a:ext uri="{FF2B5EF4-FFF2-40B4-BE49-F238E27FC236}">
                <a16:creationId xmlns:a16="http://schemas.microsoft.com/office/drawing/2014/main" id="{DE67B766-3584-634F-2D8C-7FA4E402C746}"/>
              </a:ext>
            </a:extLst>
          </p:cNvPr>
          <p:cNvSpPr txBox="1"/>
          <p:nvPr/>
        </p:nvSpPr>
        <p:spPr>
          <a:xfrm>
            <a:off x="625157" y="1682309"/>
            <a:ext cx="8545830" cy="2031325"/>
          </a:xfrm>
          <a:prstGeom prst="rect">
            <a:avLst/>
          </a:prstGeom>
          <a:noFill/>
        </p:spPr>
        <p:txBody>
          <a:bodyPr wrap="square">
            <a:spAutoFit/>
          </a:bodyPr>
          <a:lstStyle/>
          <a:p>
            <a:pPr marL="171450" indent="-1714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 High-Pass Filter (Lowcut = 0.05 Hz)</a:t>
            </a:r>
          </a:p>
          <a:p>
            <a:r>
              <a:rPr lang="en-US" dirty="0">
                <a:latin typeface="Times New Roman" panose="02020603050405020304" pitchFamily="18" charset="0"/>
                <a:cs typeface="Times New Roman" panose="02020603050405020304" pitchFamily="18" charset="0"/>
              </a:rPr>
              <a:t>         Removes very low-frequency noise, such as: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Baseline wander</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Movement artifacts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Slow changes due to respiration</a:t>
            </a:r>
          </a:p>
          <a:p>
            <a:r>
              <a:rPr lang="en-US" dirty="0">
                <a:latin typeface="Times New Roman" panose="02020603050405020304" pitchFamily="18" charset="0"/>
                <a:cs typeface="Times New Roman" panose="02020603050405020304" pitchFamily="18" charset="0"/>
              </a:rPr>
              <a:t>          Allows frequencies above 0.05 Hz to pass.</a:t>
            </a:r>
          </a:p>
          <a:p>
            <a:r>
              <a:rPr lang="en-US" dirty="0">
                <a:latin typeface="Times New Roman" panose="02020603050405020304" pitchFamily="18" charset="0"/>
                <a:cs typeface="Times New Roman" panose="02020603050405020304" pitchFamily="18" charset="0"/>
              </a:rPr>
              <a:t>          Attenuates signals below 0.05 Hz, which are not useful for ECG interpretation.</a:t>
            </a:r>
          </a:p>
        </p:txBody>
      </p:sp>
      <p:sp>
        <p:nvSpPr>
          <p:cNvPr id="12" name="TextBox 11">
            <a:extLst>
              <a:ext uri="{FF2B5EF4-FFF2-40B4-BE49-F238E27FC236}">
                <a16:creationId xmlns:a16="http://schemas.microsoft.com/office/drawing/2014/main" id="{9353753C-F2AD-89EC-CA8C-B11A59C46821}"/>
              </a:ext>
            </a:extLst>
          </p:cNvPr>
          <p:cNvSpPr txBox="1"/>
          <p:nvPr/>
        </p:nvSpPr>
        <p:spPr>
          <a:xfrm>
            <a:off x="625157" y="3645531"/>
            <a:ext cx="9109710" cy="2031325"/>
          </a:xfrm>
          <a:prstGeom prst="rect">
            <a:avLst/>
          </a:prstGeom>
          <a:noFill/>
        </p:spPr>
        <p:txBody>
          <a:bodyPr wrap="square">
            <a:spAutoFit/>
          </a:bodyPr>
          <a:lstStyle/>
          <a:p>
            <a:pPr marL="171450" indent="-1714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Low-Pass Filter (Highcut = 125 Hz)</a:t>
            </a:r>
          </a:p>
          <a:p>
            <a:r>
              <a:rPr lang="en-US" dirty="0">
                <a:latin typeface="Times New Roman" panose="02020603050405020304" pitchFamily="18" charset="0"/>
                <a:cs typeface="Times New Roman" panose="02020603050405020304" pitchFamily="18" charset="0"/>
              </a:rPr>
              <a:t>          Removes high-frequency noise, such as: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Muscle contractions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Electrical interference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 line noise</a:t>
            </a:r>
          </a:p>
          <a:p>
            <a:r>
              <a:rPr lang="en-US" dirty="0">
                <a:latin typeface="Times New Roman" panose="02020603050405020304" pitchFamily="18" charset="0"/>
                <a:cs typeface="Times New Roman" panose="02020603050405020304" pitchFamily="18" charset="0"/>
              </a:rPr>
              <a:t>           Allows frequencies below 125 Hz to pass.</a:t>
            </a:r>
          </a:p>
          <a:p>
            <a:r>
              <a:rPr lang="en-US" dirty="0">
                <a:latin typeface="Times New Roman" panose="02020603050405020304" pitchFamily="18" charset="0"/>
                <a:cs typeface="Times New Roman" panose="02020603050405020304" pitchFamily="18" charset="0"/>
              </a:rPr>
              <a:t>           Attenuates signals above 125 Hz, which are typically noise in ECG.</a:t>
            </a:r>
          </a:p>
        </p:txBody>
      </p:sp>
      <p:sp>
        <p:nvSpPr>
          <p:cNvPr id="16" name="TextBox 15">
            <a:extLst>
              <a:ext uri="{FF2B5EF4-FFF2-40B4-BE49-F238E27FC236}">
                <a16:creationId xmlns:a16="http://schemas.microsoft.com/office/drawing/2014/main" id="{DC7DD55D-6DDF-4ECF-BE80-81ADCD198EDA}"/>
              </a:ext>
            </a:extLst>
          </p:cNvPr>
          <p:cNvSpPr txBox="1"/>
          <p:nvPr/>
        </p:nvSpPr>
        <p:spPr>
          <a:xfrm>
            <a:off x="625157" y="622865"/>
            <a:ext cx="5974080" cy="369332"/>
          </a:xfrm>
          <a:prstGeom prst="rect">
            <a:avLst/>
          </a:prstGeom>
          <a:noFill/>
        </p:spPr>
        <p:txBody>
          <a:bodyPr wrap="square">
            <a:spAutoFit/>
          </a:bodyPr>
          <a:lstStyle/>
          <a:p>
            <a:pPr marL="171450" indent="-1714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 Bandpass Butterworth Filter</a:t>
            </a: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4A3B744-56A3-59B5-A5FB-D4F53681ACAC}"/>
              </a:ext>
            </a:extLst>
          </p:cNvPr>
          <p:cNvSpPr txBox="1"/>
          <p:nvPr/>
        </p:nvSpPr>
        <p:spPr>
          <a:xfrm>
            <a:off x="693737" y="5597713"/>
            <a:ext cx="6115050" cy="369332"/>
          </a:xfrm>
          <a:prstGeom prst="rect">
            <a:avLst/>
          </a:prstGeom>
          <a:noFill/>
        </p:spPr>
        <p:txBody>
          <a:bodyPr wrap="square">
            <a:spAutoFit/>
          </a:bodyPr>
          <a:lstStyle/>
          <a:p>
            <a:pPr marL="171450" indent="-1714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Bandpass Filter</a:t>
            </a:r>
          </a:p>
        </p:txBody>
      </p:sp>
      <p:sp>
        <p:nvSpPr>
          <p:cNvPr id="19" name="Rectangle 4">
            <a:extLst>
              <a:ext uri="{FF2B5EF4-FFF2-40B4-BE49-F238E27FC236}">
                <a16:creationId xmlns:a16="http://schemas.microsoft.com/office/drawing/2014/main" id="{295F8749-8CF4-2EDA-A70B-65D8DB8AB240}"/>
              </a:ext>
            </a:extLst>
          </p:cNvPr>
          <p:cNvSpPr>
            <a:spLocks noChangeArrowheads="1"/>
          </p:cNvSpPr>
          <p:nvPr/>
        </p:nvSpPr>
        <p:spPr bwMode="auto">
          <a:xfrm>
            <a:off x="878522" y="5895320"/>
            <a:ext cx="62824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Keeps only the useful ECG frequency band (0.05 Hz to 125 Hz)</a:t>
            </a:r>
          </a:p>
          <a:p>
            <a:pPr marL="0" marR="0" lvl="0" indent="0" algn="l" defTabSz="914400" rtl="0" eaLnBrk="0" fontAlgn="base" latinLnBrk="0" hangingPunct="0">
              <a:lnSpc>
                <a:spcPct val="100000"/>
              </a:lnSpc>
              <a:spcBef>
                <a:spcPct val="0"/>
              </a:spcBef>
              <a:spcAft>
                <a:spcPct val="0"/>
              </a:spcAft>
              <a:buClrTx/>
              <a:buSzTx/>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Blocks noise from both low and high ends</a:t>
            </a:r>
          </a:p>
        </p:txBody>
      </p:sp>
      <p:sp>
        <p:nvSpPr>
          <p:cNvPr id="20" name="TextBox 19">
            <a:extLst>
              <a:ext uri="{FF2B5EF4-FFF2-40B4-BE49-F238E27FC236}">
                <a16:creationId xmlns:a16="http://schemas.microsoft.com/office/drawing/2014/main" id="{24D08654-BF0E-F2F2-AB33-43D52D5356CE}"/>
              </a:ext>
            </a:extLst>
          </p:cNvPr>
          <p:cNvSpPr txBox="1"/>
          <p:nvPr/>
        </p:nvSpPr>
        <p:spPr>
          <a:xfrm>
            <a:off x="253365" y="192270"/>
            <a:ext cx="6115050" cy="461665"/>
          </a:xfrm>
          <a:prstGeom prst="rect">
            <a:avLst/>
          </a:prstGeom>
          <a:noFill/>
        </p:spPr>
        <p:txBody>
          <a:bodyPr wrap="square">
            <a:spAutoFit/>
          </a:bodyPr>
          <a:lstStyle/>
          <a:p>
            <a:r>
              <a:rPr lang="en-IN" sz="2400" b="1" u="sng" dirty="0">
                <a:latin typeface="Times New Roman" panose="02020603050405020304" pitchFamily="18" charset="0"/>
                <a:cs typeface="Times New Roman" panose="02020603050405020304" pitchFamily="18" charset="0"/>
              </a:rPr>
              <a:t>FILTERS USED:</a:t>
            </a:r>
          </a:p>
        </p:txBody>
      </p:sp>
      <p:sp>
        <p:nvSpPr>
          <p:cNvPr id="3" name="Footer Placeholder 5">
            <a:extLst>
              <a:ext uri="{FF2B5EF4-FFF2-40B4-BE49-F238E27FC236}">
                <a16:creationId xmlns:a16="http://schemas.microsoft.com/office/drawing/2014/main" id="{E484DE4A-175D-28C1-FD29-4ED8F3E2EBDF}"/>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4" name="Slide Number Placeholder 4">
            <a:extLst>
              <a:ext uri="{FF2B5EF4-FFF2-40B4-BE49-F238E27FC236}">
                <a16:creationId xmlns:a16="http://schemas.microsoft.com/office/drawing/2014/main" id="{F68B33BE-6B84-62D7-4884-639493DFBD7F}"/>
              </a:ext>
            </a:extLst>
          </p:cNvPr>
          <p:cNvSpPr>
            <a:spLocks noGrp="1"/>
          </p:cNvSpPr>
          <p:nvPr>
            <p:ph type="sldNum" sz="quarter" idx="12"/>
          </p:nvPr>
        </p:nvSpPr>
        <p:spPr>
          <a:xfrm>
            <a:off x="8610600" y="6356350"/>
            <a:ext cx="2743200" cy="365125"/>
          </a:xfrm>
        </p:spPr>
        <p:txBody>
          <a:bodyPr/>
          <a:lstStyle/>
          <a:p>
            <a:fld id="{59CE705F-A2BE-4F91-B6CD-D5137D911E94}" type="slidenum">
              <a:rPr lang="en-IN" smtClean="0"/>
              <a:pPr/>
              <a:t>21</a:t>
            </a:fld>
            <a:endParaRPr lang="en-IN" dirty="0"/>
          </a:p>
        </p:txBody>
      </p:sp>
    </p:spTree>
    <p:extLst>
      <p:ext uri="{BB962C8B-B14F-4D97-AF65-F5344CB8AC3E}">
        <p14:creationId xmlns:p14="http://schemas.microsoft.com/office/powerpoint/2010/main" val="444993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22</a:t>
            </a:fld>
            <a:endParaRPr lang="en-IN"/>
          </a:p>
        </p:txBody>
      </p:sp>
      <p:pic>
        <p:nvPicPr>
          <p:cNvPr id="4" name="Picture 3">
            <a:extLst>
              <a:ext uri="{FF2B5EF4-FFF2-40B4-BE49-F238E27FC236}">
                <a16:creationId xmlns:a16="http://schemas.microsoft.com/office/drawing/2014/main" id="{E495B272-36A9-D154-B582-0A5F940E5D49}"/>
              </a:ext>
            </a:extLst>
          </p:cNvPr>
          <p:cNvPicPr>
            <a:picLocks noChangeAspect="1"/>
          </p:cNvPicPr>
          <p:nvPr/>
        </p:nvPicPr>
        <p:blipFill rotWithShape="1">
          <a:blip r:embed="rId2">
            <a:extLst>
              <a:ext uri="{28A0092B-C50C-407E-A947-70E740481C1C}">
                <a14:useLocalDpi xmlns:a14="http://schemas.microsoft.com/office/drawing/2010/main" val="0"/>
              </a:ext>
            </a:extLst>
          </a:blip>
          <a:srcRect t="49482"/>
          <a:stretch/>
        </p:blipFill>
        <p:spPr>
          <a:xfrm>
            <a:off x="1111895" y="1976180"/>
            <a:ext cx="3814889" cy="2210732"/>
          </a:xfrm>
          <a:prstGeom prst="rect">
            <a:avLst/>
          </a:prstGeom>
        </p:spPr>
      </p:pic>
      <p:graphicFrame>
        <p:nvGraphicFramePr>
          <p:cNvPr id="9" name="Table 8">
            <a:extLst>
              <a:ext uri="{FF2B5EF4-FFF2-40B4-BE49-F238E27FC236}">
                <a16:creationId xmlns:a16="http://schemas.microsoft.com/office/drawing/2014/main" id="{25BE9577-5A71-2C24-F8BF-D7E859321CAF}"/>
              </a:ext>
            </a:extLst>
          </p:cNvPr>
          <p:cNvGraphicFramePr>
            <a:graphicFrameLocks noGrp="1"/>
          </p:cNvGraphicFramePr>
          <p:nvPr>
            <p:extLst>
              <p:ext uri="{D42A27DB-BD31-4B8C-83A1-F6EECF244321}">
                <p14:modId xmlns:p14="http://schemas.microsoft.com/office/powerpoint/2010/main" val="3063967651"/>
              </p:ext>
            </p:extLst>
          </p:nvPr>
        </p:nvGraphicFramePr>
        <p:xfrm>
          <a:off x="1158550" y="1537318"/>
          <a:ext cx="3816221" cy="370840"/>
        </p:xfrm>
        <a:graphic>
          <a:graphicData uri="http://schemas.openxmlformats.org/drawingml/2006/table">
            <a:tbl>
              <a:tblPr firstRow="1" bandRow="1">
                <a:tableStyleId>{5C22544A-7EE6-4342-B048-85BDC9FD1C3A}</a:tableStyleId>
              </a:tblPr>
              <a:tblGrid>
                <a:gridCol w="3816221">
                  <a:extLst>
                    <a:ext uri="{9D8B030D-6E8A-4147-A177-3AD203B41FA5}">
                      <a16:colId xmlns:a16="http://schemas.microsoft.com/office/drawing/2014/main" val="2651832893"/>
                    </a:ext>
                  </a:extLst>
                </a:gridCol>
              </a:tblGrid>
              <a:tr h="370840">
                <a:tc>
                  <a:txBody>
                    <a:bodyPr/>
                    <a:lstStyle/>
                    <a:p>
                      <a:r>
                        <a:rPr lang="en-US" u="sng" dirty="0">
                          <a:solidFill>
                            <a:schemeClr val="tx1"/>
                          </a:solidFill>
                          <a:latin typeface="Times New Roman" panose="02020603050405020304" pitchFamily="18" charset="0"/>
                          <a:cs typeface="Times New Roman" panose="02020603050405020304" pitchFamily="18" charset="0"/>
                        </a:rPr>
                        <a:t>RR</a:t>
                      </a:r>
                      <a:r>
                        <a:rPr lang="en-US" u="sng" baseline="0" dirty="0">
                          <a:solidFill>
                            <a:schemeClr val="tx1"/>
                          </a:solidFill>
                          <a:latin typeface="Times New Roman" panose="02020603050405020304" pitchFamily="18" charset="0"/>
                          <a:cs typeface="Times New Roman" panose="02020603050405020304" pitchFamily="18" charset="0"/>
                        </a:rPr>
                        <a:t> Intervals:</a:t>
                      </a:r>
                      <a:endParaRPr lang="en-IN" u="sng"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984874371"/>
                  </a:ext>
                </a:extLst>
              </a:tr>
            </a:tbl>
          </a:graphicData>
        </a:graphic>
      </p:graphicFrame>
      <p:pic>
        <p:nvPicPr>
          <p:cNvPr id="11" name="Picture 10">
            <a:extLst>
              <a:ext uri="{FF2B5EF4-FFF2-40B4-BE49-F238E27FC236}">
                <a16:creationId xmlns:a16="http://schemas.microsoft.com/office/drawing/2014/main" id="{7788F5E1-DFFF-6BC1-B851-AF0BF365DB43}"/>
              </a:ext>
            </a:extLst>
          </p:cNvPr>
          <p:cNvPicPr>
            <a:picLocks noChangeAspect="1"/>
          </p:cNvPicPr>
          <p:nvPr/>
        </p:nvPicPr>
        <p:blipFill>
          <a:blip r:embed="rId3"/>
          <a:stretch>
            <a:fillRect/>
          </a:stretch>
        </p:blipFill>
        <p:spPr>
          <a:xfrm>
            <a:off x="4628207" y="2148925"/>
            <a:ext cx="2450618" cy="624894"/>
          </a:xfrm>
          <a:prstGeom prst="rect">
            <a:avLst/>
          </a:prstGeom>
        </p:spPr>
      </p:pic>
      <p:sp>
        <p:nvSpPr>
          <p:cNvPr id="13" name="TextBox 12">
            <a:extLst>
              <a:ext uri="{FF2B5EF4-FFF2-40B4-BE49-F238E27FC236}">
                <a16:creationId xmlns:a16="http://schemas.microsoft.com/office/drawing/2014/main" id="{B6084F5A-4261-F447-2CF0-1ACB36202B91}"/>
              </a:ext>
            </a:extLst>
          </p:cNvPr>
          <p:cNvSpPr txBox="1"/>
          <p:nvPr/>
        </p:nvSpPr>
        <p:spPr>
          <a:xfrm>
            <a:off x="4628205" y="2870970"/>
            <a:ext cx="6241957" cy="369332"/>
          </a:xfrm>
          <a:prstGeom prst="rect">
            <a:avLst/>
          </a:prstGeom>
          <a:noFill/>
        </p:spPr>
        <p:txBody>
          <a:bodyPr wrap="square">
            <a:spAutoFit/>
          </a:bodyPr>
          <a:lstStyle/>
          <a:p>
            <a:r>
              <a:rPr lang="en-IN" u="sng" dirty="0">
                <a:latin typeface="Times New Roman" panose="02020603050405020304" pitchFamily="18" charset="0"/>
                <a:cs typeface="Times New Roman" panose="02020603050405020304" pitchFamily="18" charset="0"/>
              </a:rPr>
              <a:t>Perfusion Index </a:t>
            </a:r>
            <a:r>
              <a:rPr lang="en-IN" dirty="0">
                <a:latin typeface="Times New Roman" panose="02020603050405020304" pitchFamily="18" charset="0"/>
                <a:cs typeface="Times New Roman" panose="02020603050405020304" pitchFamily="18" charset="0"/>
              </a:rPr>
              <a:t>= (Mean Arterial Pressure/Heart Rate)*100</a:t>
            </a:r>
          </a:p>
        </p:txBody>
      </p:sp>
      <p:graphicFrame>
        <p:nvGraphicFramePr>
          <p:cNvPr id="10" name="Table 9">
            <a:extLst>
              <a:ext uri="{FF2B5EF4-FFF2-40B4-BE49-F238E27FC236}">
                <a16:creationId xmlns:a16="http://schemas.microsoft.com/office/drawing/2014/main" id="{31CC4FFF-3BF9-C057-8CB2-28230D366C3E}"/>
              </a:ext>
            </a:extLst>
          </p:cNvPr>
          <p:cNvGraphicFramePr>
            <a:graphicFrameLocks noGrp="1"/>
          </p:cNvGraphicFramePr>
          <p:nvPr>
            <p:extLst>
              <p:ext uri="{D42A27DB-BD31-4B8C-83A1-F6EECF244321}">
                <p14:modId xmlns:p14="http://schemas.microsoft.com/office/powerpoint/2010/main" val="221933170"/>
              </p:ext>
            </p:extLst>
          </p:nvPr>
        </p:nvGraphicFramePr>
        <p:xfrm>
          <a:off x="767240" y="622158"/>
          <a:ext cx="4207531" cy="579120"/>
        </p:xfrm>
        <a:graphic>
          <a:graphicData uri="http://schemas.openxmlformats.org/drawingml/2006/table">
            <a:tbl>
              <a:tblPr firstRow="1" bandRow="1">
                <a:tableStyleId>{5C22544A-7EE6-4342-B048-85BDC9FD1C3A}</a:tableStyleId>
              </a:tblPr>
              <a:tblGrid>
                <a:gridCol w="4207531">
                  <a:extLst>
                    <a:ext uri="{9D8B030D-6E8A-4147-A177-3AD203B41FA5}">
                      <a16:colId xmlns:a16="http://schemas.microsoft.com/office/drawing/2014/main" val="2651832893"/>
                    </a:ext>
                  </a:extLst>
                </a:gridCol>
              </a:tblGrid>
              <a:tr h="370840">
                <a:tc>
                  <a:txBody>
                    <a:bodyPr/>
                    <a:lstStyle/>
                    <a:p>
                      <a:r>
                        <a:rPr lang="en-US" sz="3200" u="sng" dirty="0">
                          <a:solidFill>
                            <a:schemeClr val="tx1"/>
                          </a:solidFill>
                          <a:latin typeface="Times New Roman" panose="02020603050405020304" pitchFamily="18" charset="0"/>
                          <a:cs typeface="Times New Roman" panose="02020603050405020304" pitchFamily="18" charset="0"/>
                        </a:rPr>
                        <a:t>HEART RATE</a:t>
                      </a:r>
                      <a:endParaRPr lang="en-IN" sz="3200" u="sng"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984874371"/>
                  </a:ext>
                </a:extLst>
              </a:tr>
            </a:tbl>
          </a:graphicData>
        </a:graphic>
      </p:graphicFrame>
      <p:sp>
        <p:nvSpPr>
          <p:cNvPr id="12" name="Footer Placeholder 5">
            <a:extLst>
              <a:ext uri="{FF2B5EF4-FFF2-40B4-BE49-F238E27FC236}">
                <a16:creationId xmlns:a16="http://schemas.microsoft.com/office/drawing/2014/main" id="{0A683292-5C69-FED9-8732-9B6B19A62227}"/>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294507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46759" y="482693"/>
            <a:ext cx="10515600" cy="8366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Times New Roman" panose="02020603050405020304" pitchFamily="18" charset="0"/>
                <a:cs typeface="Times New Roman" panose="02020603050405020304" pitchFamily="18" charset="0"/>
              </a:rPr>
              <a:t>RESULTS </a:t>
            </a:r>
            <a:endParaRPr lang="en-US" sz="3200" b="1" u="sng" dirty="0"/>
          </a:p>
        </p:txBody>
      </p:sp>
      <p:sp>
        <p:nvSpPr>
          <p:cNvPr id="3"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23</a:t>
            </a:fld>
            <a:endParaRPr lang="en-IN"/>
          </a:p>
        </p:txBody>
      </p:sp>
      <p:sp>
        <p:nvSpPr>
          <p:cNvPr id="4"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pic>
        <p:nvPicPr>
          <p:cNvPr id="6" name="Picture 5">
            <a:extLst>
              <a:ext uri="{FF2B5EF4-FFF2-40B4-BE49-F238E27FC236}">
                <a16:creationId xmlns:a16="http://schemas.microsoft.com/office/drawing/2014/main" id="{16104A4D-5AC4-90D0-E315-E19E3FA019A2}"/>
              </a:ext>
            </a:extLst>
          </p:cNvPr>
          <p:cNvPicPr>
            <a:picLocks noChangeAspect="1"/>
          </p:cNvPicPr>
          <p:nvPr/>
        </p:nvPicPr>
        <p:blipFill>
          <a:blip r:embed="rId2"/>
          <a:srcRect l="5880" t="3193" r="6889" b="38963"/>
          <a:stretch/>
        </p:blipFill>
        <p:spPr>
          <a:xfrm>
            <a:off x="746759" y="1627262"/>
            <a:ext cx="7333707" cy="3168674"/>
          </a:xfrm>
          <a:prstGeom prst="rect">
            <a:avLst/>
          </a:prstGeom>
        </p:spPr>
      </p:pic>
      <p:sp>
        <p:nvSpPr>
          <p:cNvPr id="7" name="TextBox 6">
            <a:extLst>
              <a:ext uri="{FF2B5EF4-FFF2-40B4-BE49-F238E27FC236}">
                <a16:creationId xmlns:a16="http://schemas.microsoft.com/office/drawing/2014/main" id="{50D984D3-5B64-DB05-2129-8ACAF2C4BE44}"/>
              </a:ext>
            </a:extLst>
          </p:cNvPr>
          <p:cNvSpPr txBox="1"/>
          <p:nvPr/>
        </p:nvSpPr>
        <p:spPr>
          <a:xfrm>
            <a:off x="8117790" y="1940769"/>
            <a:ext cx="3489493" cy="3834511"/>
          </a:xfrm>
          <a:prstGeom prst="rect">
            <a:avLst/>
          </a:prstGeom>
          <a:noFill/>
        </p:spPr>
        <p:txBody>
          <a:bodyPr wrap="square" rtlCol="0">
            <a:spAutoFit/>
          </a:bodyPr>
          <a:lstStyle/>
          <a:p>
            <a:pPr>
              <a:lnSpc>
                <a:spcPct val="107000"/>
              </a:lnSpc>
              <a:spcAft>
                <a:spcPts val="800"/>
              </a:spcAft>
              <a:buNone/>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Descriptive Statistics: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study analysed data from a sample of elderly individuals comprising both male and female participants. The dataset included measurements of key physiological parameters (blood pressure, heart rate, weight and subcutaneous fat), cognitive function (MOCA), psychological distress (GHQ), and quality of life (WHOQOL-BREF).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4229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E8247-981D-3C7D-4A37-A62E390AB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5B8F1-3239-7ECA-3E54-B2EDEDC999A5}"/>
              </a:ext>
            </a:extLst>
          </p:cNvPr>
          <p:cNvSpPr txBox="1">
            <a:spLocks/>
          </p:cNvSpPr>
          <p:nvPr/>
        </p:nvSpPr>
        <p:spPr>
          <a:xfrm>
            <a:off x="746759" y="482693"/>
            <a:ext cx="10515600" cy="8366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Times New Roman" panose="02020603050405020304" pitchFamily="18" charset="0"/>
                <a:cs typeface="Times New Roman" panose="02020603050405020304" pitchFamily="18" charset="0"/>
              </a:rPr>
              <a:t>RESULTS </a:t>
            </a:r>
            <a:endParaRPr lang="en-US" sz="3200" b="1" u="sng" dirty="0"/>
          </a:p>
        </p:txBody>
      </p:sp>
      <p:sp>
        <p:nvSpPr>
          <p:cNvPr id="3" name="Slide Number Placeholder 4">
            <a:extLst>
              <a:ext uri="{FF2B5EF4-FFF2-40B4-BE49-F238E27FC236}">
                <a16:creationId xmlns:a16="http://schemas.microsoft.com/office/drawing/2014/main" id="{74926930-FC79-05DC-A804-9CD646B1DEFF}"/>
              </a:ext>
            </a:extLst>
          </p:cNvPr>
          <p:cNvSpPr>
            <a:spLocks noGrp="1"/>
          </p:cNvSpPr>
          <p:nvPr>
            <p:ph type="sldNum" sz="quarter" idx="12"/>
          </p:nvPr>
        </p:nvSpPr>
        <p:spPr>
          <a:xfrm>
            <a:off x="8610600" y="6356350"/>
            <a:ext cx="2743200" cy="365125"/>
          </a:xfrm>
        </p:spPr>
        <p:txBody>
          <a:bodyPr/>
          <a:lstStyle/>
          <a:p>
            <a:fld id="{59CE705F-A2BE-4F91-B6CD-D5137D911E94}" type="slidenum">
              <a:rPr lang="en-IN" smtClean="0"/>
              <a:pPr/>
              <a:t>24</a:t>
            </a:fld>
            <a:endParaRPr lang="en-IN"/>
          </a:p>
        </p:txBody>
      </p:sp>
      <p:sp>
        <p:nvSpPr>
          <p:cNvPr id="4" name="Footer Placeholder 5">
            <a:extLst>
              <a:ext uri="{FF2B5EF4-FFF2-40B4-BE49-F238E27FC236}">
                <a16:creationId xmlns:a16="http://schemas.microsoft.com/office/drawing/2014/main" id="{8968EF58-BDDA-96F9-CD39-3E95B061F74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8" name="TextBox 7">
            <a:extLst>
              <a:ext uri="{FF2B5EF4-FFF2-40B4-BE49-F238E27FC236}">
                <a16:creationId xmlns:a16="http://schemas.microsoft.com/office/drawing/2014/main" id="{0C38C7E9-27EC-93B0-2DD4-F5498A1F9247}"/>
              </a:ext>
            </a:extLst>
          </p:cNvPr>
          <p:cNvSpPr txBox="1"/>
          <p:nvPr/>
        </p:nvSpPr>
        <p:spPr>
          <a:xfrm>
            <a:off x="746759" y="1208753"/>
            <a:ext cx="10972490" cy="1102353"/>
          </a:xfrm>
          <a:prstGeom prst="rect">
            <a:avLst/>
          </a:prstGeom>
          <a:noFill/>
        </p:spPr>
        <p:txBody>
          <a:bodyPr wrap="square">
            <a:spAutoFit/>
          </a:bodyPr>
          <a:lstStyle/>
          <a:p>
            <a:pPr>
              <a:lnSpc>
                <a:spcPct val="107000"/>
              </a:lnSpc>
              <a:spcAft>
                <a:spcPts val="800"/>
              </a:spcAft>
              <a:buNone/>
            </a:pPr>
            <a:r>
              <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rPr>
              <a:t>Health Dimension Indices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Each individual scores were normalized, and four distinct indices were computed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using  Interval-censored survival models ( Statistical Model) and Multi regression Model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E9BB5EF4-0992-45B1-72BC-18F673270ED7}"/>
              </a:ext>
            </a:extLst>
          </p:cNvPr>
          <p:cNvPicPr>
            <a:picLocks noChangeAspect="1"/>
          </p:cNvPicPr>
          <p:nvPr/>
        </p:nvPicPr>
        <p:blipFill>
          <a:blip r:embed="rId2"/>
          <a:stretch>
            <a:fillRect/>
          </a:stretch>
        </p:blipFill>
        <p:spPr>
          <a:xfrm>
            <a:off x="1760621" y="2329593"/>
            <a:ext cx="5152585" cy="1918894"/>
          </a:xfrm>
          <a:prstGeom prst="rect">
            <a:avLst/>
          </a:prstGeom>
        </p:spPr>
      </p:pic>
      <p:sp>
        <p:nvSpPr>
          <p:cNvPr id="13" name="TextBox 12">
            <a:extLst>
              <a:ext uri="{FF2B5EF4-FFF2-40B4-BE49-F238E27FC236}">
                <a16:creationId xmlns:a16="http://schemas.microsoft.com/office/drawing/2014/main" id="{D07B3BD9-0345-BB07-C386-1D3B5495B5A1}"/>
              </a:ext>
            </a:extLst>
          </p:cNvPr>
          <p:cNvSpPr txBox="1"/>
          <p:nvPr/>
        </p:nvSpPr>
        <p:spPr>
          <a:xfrm>
            <a:off x="7582409" y="2392594"/>
            <a:ext cx="3993192" cy="1855893"/>
          </a:xfrm>
          <a:prstGeom prst="rect">
            <a:avLst/>
          </a:prstGeom>
          <a:noFill/>
        </p:spPr>
        <p:txBody>
          <a:bodyPr wrap="square">
            <a:spAutoFit/>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Discussion: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 findings of this study provide a multidimensional overview of geriatric health, using a novel composite metric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Geriatric Wellness Index</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that integrates physical, mental, emotional, and social parameters.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5D50F966-24E7-B957-762D-4D1F5DE11F06}"/>
              </a:ext>
            </a:extLst>
          </p:cNvPr>
          <p:cNvPicPr>
            <a:picLocks noChangeAspect="1"/>
          </p:cNvPicPr>
          <p:nvPr/>
        </p:nvPicPr>
        <p:blipFill>
          <a:blip r:embed="rId3">
            <a:extLst>
              <a:ext uri="{28A0092B-C50C-407E-A947-70E740481C1C}">
                <a14:useLocalDpi xmlns:a14="http://schemas.microsoft.com/office/drawing/2010/main" val="0"/>
              </a:ext>
            </a:extLst>
          </a:blip>
          <a:srcRect l="30876" t="10102" b="73196"/>
          <a:stretch/>
        </p:blipFill>
        <p:spPr>
          <a:xfrm>
            <a:off x="746759" y="4726396"/>
            <a:ext cx="5964665" cy="599866"/>
          </a:xfrm>
          <a:prstGeom prst="rect">
            <a:avLst/>
          </a:prstGeom>
        </p:spPr>
      </p:pic>
      <p:pic>
        <p:nvPicPr>
          <p:cNvPr id="19" name="Picture 18">
            <a:extLst>
              <a:ext uri="{FF2B5EF4-FFF2-40B4-BE49-F238E27FC236}">
                <a16:creationId xmlns:a16="http://schemas.microsoft.com/office/drawing/2014/main" id="{624D95FA-FB40-A257-F963-3A5CAC16954B}"/>
              </a:ext>
            </a:extLst>
          </p:cNvPr>
          <p:cNvPicPr>
            <a:picLocks noChangeAspect="1"/>
          </p:cNvPicPr>
          <p:nvPr/>
        </p:nvPicPr>
        <p:blipFill>
          <a:blip r:embed="rId3">
            <a:extLst>
              <a:ext uri="{28A0092B-C50C-407E-A947-70E740481C1C}">
                <a14:useLocalDpi xmlns:a14="http://schemas.microsoft.com/office/drawing/2010/main" val="0"/>
              </a:ext>
            </a:extLst>
          </a:blip>
          <a:srcRect t="29120" r="6219"/>
          <a:stretch/>
        </p:blipFill>
        <p:spPr>
          <a:xfrm>
            <a:off x="967518" y="5258728"/>
            <a:ext cx="3875069" cy="1219109"/>
          </a:xfrm>
          <a:prstGeom prst="rect">
            <a:avLst/>
          </a:prstGeom>
        </p:spPr>
      </p:pic>
      <p:sp>
        <p:nvSpPr>
          <p:cNvPr id="20" name="TextBox 19">
            <a:extLst>
              <a:ext uri="{FF2B5EF4-FFF2-40B4-BE49-F238E27FC236}">
                <a16:creationId xmlns:a16="http://schemas.microsoft.com/office/drawing/2014/main" id="{F0BF8E1D-609E-0D02-451E-544E858DACF7}"/>
              </a:ext>
            </a:extLst>
          </p:cNvPr>
          <p:cNvSpPr txBox="1"/>
          <p:nvPr/>
        </p:nvSpPr>
        <p:spPr>
          <a:xfrm>
            <a:off x="746759" y="4413373"/>
            <a:ext cx="10972490" cy="405367"/>
          </a:xfrm>
          <a:prstGeom prst="rect">
            <a:avLst/>
          </a:prstGeom>
          <a:noFill/>
        </p:spPr>
        <p:txBody>
          <a:bodyPr wrap="square">
            <a:spAutoFit/>
          </a:bodyPr>
          <a:lstStyle/>
          <a:p>
            <a:pPr>
              <a:lnSpc>
                <a:spcPct val="107000"/>
              </a:lnSpc>
              <a:spcAft>
                <a:spcPts val="800"/>
              </a:spcAft>
              <a:buNone/>
            </a:pPr>
            <a:r>
              <a:rPr lang="en-IN" sz="2000" b="1" dirty="0">
                <a:latin typeface="Times New Roman" panose="02020603050405020304" pitchFamily="18" charset="0"/>
                <a:ea typeface="Calibri" panose="020F0502020204030204" pitchFamily="34" charset="0"/>
                <a:cs typeface="Times New Roman" panose="02020603050405020304" pitchFamily="18" charset="0"/>
              </a:rPr>
              <a:t>Multiple Linear Regression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E809CD6-007F-1039-EF45-65C50B8164CF}"/>
              </a:ext>
            </a:extLst>
          </p:cNvPr>
          <p:cNvSpPr txBox="1"/>
          <p:nvPr/>
        </p:nvSpPr>
        <p:spPr>
          <a:xfrm>
            <a:off x="7099509" y="4726396"/>
            <a:ext cx="4476092" cy="147732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Example: </a:t>
            </a: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GWI</a:t>
            </a:r>
            <a:r>
              <a:rPr lang="en-IN" dirty="0">
                <a:latin typeface="Times New Roman" panose="02020603050405020304" pitchFamily="18" charset="0"/>
                <a:cs typeface="Times New Roman" panose="02020603050405020304" pitchFamily="18" charset="0"/>
              </a:rPr>
              <a:t> = β₀ + β₁*</a:t>
            </a:r>
            <a:r>
              <a:rPr lang="en-IN" dirty="0" err="1">
                <a:latin typeface="Times New Roman" panose="02020603050405020304" pitchFamily="18" charset="0"/>
                <a:cs typeface="Times New Roman" panose="02020603050405020304" pitchFamily="18" charset="0"/>
              </a:rPr>
              <a:t>Systolic_BP</a:t>
            </a:r>
            <a:r>
              <a:rPr lang="en-IN" dirty="0">
                <a:latin typeface="Times New Roman" panose="02020603050405020304" pitchFamily="18" charset="0"/>
                <a:cs typeface="Times New Roman" panose="02020603050405020304" pitchFamily="18" charset="0"/>
              </a:rPr>
              <a:t> + β₂*</a:t>
            </a:r>
            <a:r>
              <a:rPr lang="en-IN" dirty="0" err="1">
                <a:latin typeface="Times New Roman" panose="02020603050405020304" pitchFamily="18" charset="0"/>
                <a:cs typeface="Times New Roman" panose="02020603050405020304" pitchFamily="18" charset="0"/>
              </a:rPr>
              <a:t>Diastolic_BP</a:t>
            </a:r>
            <a:r>
              <a:rPr lang="en-IN" dirty="0">
                <a:latin typeface="Times New Roman" panose="02020603050405020304" pitchFamily="18" charset="0"/>
                <a:cs typeface="Times New Roman" panose="02020603050405020304" pitchFamily="18" charset="0"/>
              </a:rPr>
              <a:t> + β₃*</a:t>
            </a:r>
            <a:r>
              <a:rPr lang="en-IN" dirty="0" err="1">
                <a:latin typeface="Times New Roman" panose="02020603050405020304" pitchFamily="18" charset="0"/>
                <a:cs typeface="Times New Roman" panose="02020603050405020304" pitchFamily="18" charset="0"/>
              </a:rPr>
              <a:t>Pulse_Rate</a:t>
            </a:r>
            <a:r>
              <a:rPr lang="en-IN" dirty="0">
                <a:latin typeface="Times New Roman" panose="02020603050405020304" pitchFamily="18" charset="0"/>
                <a:cs typeface="Times New Roman" panose="02020603050405020304" pitchFamily="18" charset="0"/>
              </a:rPr>
              <a:t> + β₄*MOCA + β₅*GHQ + β₆*WHOQOL + β₇*</a:t>
            </a:r>
            <a:r>
              <a:rPr lang="en-IN" dirty="0" err="1">
                <a:latin typeface="Times New Roman" panose="02020603050405020304" pitchFamily="18" charset="0"/>
                <a:cs typeface="Times New Roman" panose="02020603050405020304" pitchFamily="18" charset="0"/>
              </a:rPr>
              <a:t>Subcutaneous_Fat</a:t>
            </a:r>
            <a:r>
              <a:rPr lang="en-IN" dirty="0">
                <a:latin typeface="Times New Roman" panose="02020603050405020304" pitchFamily="18" charset="0"/>
                <a:cs typeface="Times New Roman" panose="02020603050405020304" pitchFamily="18" charset="0"/>
              </a:rPr>
              <a:t> + ε</a:t>
            </a:r>
          </a:p>
        </p:txBody>
      </p:sp>
    </p:spTree>
    <p:extLst>
      <p:ext uri="{BB962C8B-B14F-4D97-AF65-F5344CB8AC3E}">
        <p14:creationId xmlns:p14="http://schemas.microsoft.com/office/powerpoint/2010/main" val="1538733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595F-841D-F103-EA86-8C04598F3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46E93D-F8FD-F3F2-2370-72219DB64736}"/>
              </a:ext>
            </a:extLst>
          </p:cNvPr>
          <p:cNvSpPr txBox="1">
            <a:spLocks/>
          </p:cNvSpPr>
          <p:nvPr/>
        </p:nvSpPr>
        <p:spPr>
          <a:xfrm>
            <a:off x="746759" y="482693"/>
            <a:ext cx="10515600" cy="8366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Times New Roman" panose="02020603050405020304" pitchFamily="18" charset="0"/>
                <a:cs typeface="Times New Roman" panose="02020603050405020304" pitchFamily="18" charset="0"/>
              </a:rPr>
              <a:t>RESULTS  </a:t>
            </a:r>
            <a:endParaRPr lang="en-US" sz="3200" b="1" u="sng" dirty="0"/>
          </a:p>
        </p:txBody>
      </p:sp>
      <p:sp>
        <p:nvSpPr>
          <p:cNvPr id="3" name="Slide Number Placeholder 4">
            <a:extLst>
              <a:ext uri="{FF2B5EF4-FFF2-40B4-BE49-F238E27FC236}">
                <a16:creationId xmlns:a16="http://schemas.microsoft.com/office/drawing/2014/main" id="{767D5152-CFAD-6E81-2357-1D6A57D9B7FC}"/>
              </a:ext>
            </a:extLst>
          </p:cNvPr>
          <p:cNvSpPr>
            <a:spLocks noGrp="1"/>
          </p:cNvSpPr>
          <p:nvPr>
            <p:ph type="sldNum" sz="quarter" idx="12"/>
          </p:nvPr>
        </p:nvSpPr>
        <p:spPr>
          <a:xfrm>
            <a:off x="8610600" y="6356350"/>
            <a:ext cx="2743200" cy="365125"/>
          </a:xfrm>
        </p:spPr>
        <p:txBody>
          <a:bodyPr/>
          <a:lstStyle/>
          <a:p>
            <a:fld id="{59CE705F-A2BE-4F91-B6CD-D5137D911E94}" type="slidenum">
              <a:rPr lang="en-IN" smtClean="0"/>
              <a:pPr/>
              <a:t>25</a:t>
            </a:fld>
            <a:endParaRPr lang="en-IN"/>
          </a:p>
        </p:txBody>
      </p:sp>
      <p:sp>
        <p:nvSpPr>
          <p:cNvPr id="4" name="Footer Placeholder 5">
            <a:extLst>
              <a:ext uri="{FF2B5EF4-FFF2-40B4-BE49-F238E27FC236}">
                <a16:creationId xmlns:a16="http://schemas.microsoft.com/office/drawing/2014/main" id="{76C5390B-F5F8-90BD-594E-23FF8A983887}"/>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pic>
        <p:nvPicPr>
          <p:cNvPr id="9" name="Picture 8">
            <a:extLst>
              <a:ext uri="{FF2B5EF4-FFF2-40B4-BE49-F238E27FC236}">
                <a16:creationId xmlns:a16="http://schemas.microsoft.com/office/drawing/2014/main" id="{B937BB2C-8B0B-AFBD-F05C-596E2BDA5E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547" y="1884784"/>
            <a:ext cx="2343872" cy="3237722"/>
          </a:xfrm>
          <a:prstGeom prst="rect">
            <a:avLst/>
          </a:prstGeom>
        </p:spPr>
      </p:pic>
      <p:sp>
        <p:nvSpPr>
          <p:cNvPr id="12" name="TextBox 11">
            <a:extLst>
              <a:ext uri="{FF2B5EF4-FFF2-40B4-BE49-F238E27FC236}">
                <a16:creationId xmlns:a16="http://schemas.microsoft.com/office/drawing/2014/main" id="{928FA41A-F814-BC34-9D3C-B396D89218D6}"/>
              </a:ext>
            </a:extLst>
          </p:cNvPr>
          <p:cNvSpPr txBox="1"/>
          <p:nvPr/>
        </p:nvSpPr>
        <p:spPr>
          <a:xfrm>
            <a:off x="746759" y="1319351"/>
            <a:ext cx="2343872"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Parameters taken</a:t>
            </a:r>
          </a:p>
        </p:txBody>
      </p:sp>
      <p:sp>
        <p:nvSpPr>
          <p:cNvPr id="13" name="TextBox 12">
            <a:extLst>
              <a:ext uri="{FF2B5EF4-FFF2-40B4-BE49-F238E27FC236}">
                <a16:creationId xmlns:a16="http://schemas.microsoft.com/office/drawing/2014/main" id="{A6B68503-95C5-EA8E-1AD4-79D74D23DE3B}"/>
              </a:ext>
            </a:extLst>
          </p:cNvPr>
          <p:cNvSpPr txBox="1"/>
          <p:nvPr/>
        </p:nvSpPr>
        <p:spPr>
          <a:xfrm>
            <a:off x="4846007" y="1319351"/>
            <a:ext cx="2487854"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GWI Calculation</a:t>
            </a:r>
          </a:p>
        </p:txBody>
      </p:sp>
      <p:pic>
        <p:nvPicPr>
          <p:cNvPr id="14" name="Picture 13">
            <a:extLst>
              <a:ext uri="{FF2B5EF4-FFF2-40B4-BE49-F238E27FC236}">
                <a16:creationId xmlns:a16="http://schemas.microsoft.com/office/drawing/2014/main" id="{26B86A7B-F3C9-269A-3BC3-6B0B91FA3166}"/>
              </a:ext>
            </a:extLst>
          </p:cNvPr>
          <p:cNvPicPr>
            <a:picLocks noChangeAspect="1"/>
          </p:cNvPicPr>
          <p:nvPr/>
        </p:nvPicPr>
        <p:blipFill>
          <a:blip r:embed="rId3">
            <a:extLst>
              <a:ext uri="{28A0092B-C50C-407E-A947-70E740481C1C}">
                <a14:useLocalDpi xmlns:a14="http://schemas.microsoft.com/office/drawing/2010/main" val="0"/>
              </a:ext>
            </a:extLst>
          </a:blip>
          <a:srcRect l="30876" t="10102" b="73196"/>
          <a:stretch/>
        </p:blipFill>
        <p:spPr>
          <a:xfrm>
            <a:off x="3539725" y="1736370"/>
            <a:ext cx="4979127" cy="500751"/>
          </a:xfrm>
          <a:prstGeom prst="rect">
            <a:avLst/>
          </a:prstGeom>
        </p:spPr>
      </p:pic>
      <p:pic>
        <p:nvPicPr>
          <p:cNvPr id="20" name="Picture 19">
            <a:extLst>
              <a:ext uri="{FF2B5EF4-FFF2-40B4-BE49-F238E27FC236}">
                <a16:creationId xmlns:a16="http://schemas.microsoft.com/office/drawing/2014/main" id="{C5F57CEA-645F-85F1-DF94-B6129664A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725" y="2632385"/>
            <a:ext cx="1990725" cy="461963"/>
          </a:xfrm>
          <a:prstGeom prst="rect">
            <a:avLst/>
          </a:prstGeom>
        </p:spPr>
      </p:pic>
      <p:pic>
        <p:nvPicPr>
          <p:cNvPr id="21" name="Picture 20">
            <a:extLst>
              <a:ext uri="{FF2B5EF4-FFF2-40B4-BE49-F238E27FC236}">
                <a16:creationId xmlns:a16="http://schemas.microsoft.com/office/drawing/2014/main" id="{0A7F1BC5-AFA6-9B3D-90A5-CCE3F0DC15A7}"/>
              </a:ext>
            </a:extLst>
          </p:cNvPr>
          <p:cNvPicPr>
            <a:picLocks noChangeAspect="1"/>
          </p:cNvPicPr>
          <p:nvPr/>
        </p:nvPicPr>
        <p:blipFill>
          <a:blip r:embed="rId5"/>
          <a:stretch>
            <a:fillRect/>
          </a:stretch>
        </p:blipFill>
        <p:spPr>
          <a:xfrm>
            <a:off x="8610601" y="1769371"/>
            <a:ext cx="2743200" cy="3492794"/>
          </a:xfrm>
          <a:prstGeom prst="rect">
            <a:avLst/>
          </a:prstGeom>
          <a:ln>
            <a:solidFill>
              <a:schemeClr val="tx1"/>
            </a:solidFill>
          </a:ln>
        </p:spPr>
      </p:pic>
      <p:sp>
        <p:nvSpPr>
          <p:cNvPr id="22" name="TextBox 21">
            <a:extLst>
              <a:ext uri="{FF2B5EF4-FFF2-40B4-BE49-F238E27FC236}">
                <a16:creationId xmlns:a16="http://schemas.microsoft.com/office/drawing/2014/main" id="{340D4EB6-6E76-8B64-CD68-B7BAF8BE5A63}"/>
              </a:ext>
            </a:extLst>
          </p:cNvPr>
          <p:cNvSpPr txBox="1"/>
          <p:nvPr/>
        </p:nvSpPr>
        <p:spPr>
          <a:xfrm>
            <a:off x="3581400" y="3146436"/>
            <a:ext cx="3548434" cy="369332"/>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Poor wellness, needs intervention</a:t>
            </a:r>
          </a:p>
        </p:txBody>
      </p:sp>
      <p:sp>
        <p:nvSpPr>
          <p:cNvPr id="23" name="TextBox 22">
            <a:extLst>
              <a:ext uri="{FF2B5EF4-FFF2-40B4-BE49-F238E27FC236}">
                <a16:creationId xmlns:a16="http://schemas.microsoft.com/office/drawing/2014/main" id="{C5F0F074-C589-F0E9-C866-B51D5B7B12E4}"/>
              </a:ext>
            </a:extLst>
          </p:cNvPr>
          <p:cNvSpPr txBox="1"/>
          <p:nvPr/>
        </p:nvSpPr>
        <p:spPr>
          <a:xfrm>
            <a:off x="8610600" y="1312445"/>
            <a:ext cx="2487854" cy="369332"/>
          </a:xfrm>
          <a:prstGeom prst="rect">
            <a:avLst/>
          </a:prstGeom>
          <a:noFill/>
        </p:spPr>
        <p:txBody>
          <a:bodyPr wrap="square" rtlCol="0">
            <a:spAutoFit/>
          </a:bodyPr>
          <a:lstStyle/>
          <a:p>
            <a:r>
              <a:rPr lang="en-IN" b="1" u="sng" dirty="0">
                <a:latin typeface="Times New Roman" panose="02020603050405020304" pitchFamily="18" charset="0"/>
                <a:cs typeface="Times New Roman" panose="02020603050405020304" pitchFamily="18" charset="0"/>
              </a:rPr>
              <a:t>GWI Ranges</a:t>
            </a:r>
          </a:p>
        </p:txBody>
      </p:sp>
    </p:spTree>
    <p:extLst>
      <p:ext uri="{BB962C8B-B14F-4D97-AF65-F5344CB8AC3E}">
        <p14:creationId xmlns:p14="http://schemas.microsoft.com/office/powerpoint/2010/main" val="2178879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09F4706-1E47-69B6-B0B9-2B4A5E2C4E24}"/>
              </a:ext>
            </a:extLst>
          </p:cNvPr>
          <p:cNvGraphicFramePr>
            <a:graphicFrameLocks noGrp="1"/>
          </p:cNvGraphicFramePr>
          <p:nvPr>
            <p:extLst>
              <p:ext uri="{D42A27DB-BD31-4B8C-83A1-F6EECF244321}">
                <p14:modId xmlns:p14="http://schemas.microsoft.com/office/powerpoint/2010/main" val="151311374"/>
              </p:ext>
            </p:extLst>
          </p:nvPr>
        </p:nvGraphicFramePr>
        <p:xfrm>
          <a:off x="898848" y="1067420"/>
          <a:ext cx="8804988" cy="3662641"/>
        </p:xfrm>
        <a:graphic>
          <a:graphicData uri="http://schemas.openxmlformats.org/drawingml/2006/table">
            <a:tbl>
              <a:tblPr/>
              <a:tblGrid>
                <a:gridCol w="733749">
                  <a:extLst>
                    <a:ext uri="{9D8B030D-6E8A-4147-A177-3AD203B41FA5}">
                      <a16:colId xmlns:a16="http://schemas.microsoft.com/office/drawing/2014/main" val="4269663606"/>
                    </a:ext>
                  </a:extLst>
                </a:gridCol>
                <a:gridCol w="733749">
                  <a:extLst>
                    <a:ext uri="{9D8B030D-6E8A-4147-A177-3AD203B41FA5}">
                      <a16:colId xmlns:a16="http://schemas.microsoft.com/office/drawing/2014/main" val="2601252315"/>
                    </a:ext>
                  </a:extLst>
                </a:gridCol>
                <a:gridCol w="733749">
                  <a:extLst>
                    <a:ext uri="{9D8B030D-6E8A-4147-A177-3AD203B41FA5}">
                      <a16:colId xmlns:a16="http://schemas.microsoft.com/office/drawing/2014/main" val="3842286518"/>
                    </a:ext>
                  </a:extLst>
                </a:gridCol>
                <a:gridCol w="733749">
                  <a:extLst>
                    <a:ext uri="{9D8B030D-6E8A-4147-A177-3AD203B41FA5}">
                      <a16:colId xmlns:a16="http://schemas.microsoft.com/office/drawing/2014/main" val="163045135"/>
                    </a:ext>
                  </a:extLst>
                </a:gridCol>
                <a:gridCol w="733749">
                  <a:extLst>
                    <a:ext uri="{9D8B030D-6E8A-4147-A177-3AD203B41FA5}">
                      <a16:colId xmlns:a16="http://schemas.microsoft.com/office/drawing/2014/main" val="956924499"/>
                    </a:ext>
                  </a:extLst>
                </a:gridCol>
                <a:gridCol w="733749">
                  <a:extLst>
                    <a:ext uri="{9D8B030D-6E8A-4147-A177-3AD203B41FA5}">
                      <a16:colId xmlns:a16="http://schemas.microsoft.com/office/drawing/2014/main" val="172671856"/>
                    </a:ext>
                  </a:extLst>
                </a:gridCol>
                <a:gridCol w="733749">
                  <a:extLst>
                    <a:ext uri="{9D8B030D-6E8A-4147-A177-3AD203B41FA5}">
                      <a16:colId xmlns:a16="http://schemas.microsoft.com/office/drawing/2014/main" val="256382488"/>
                    </a:ext>
                  </a:extLst>
                </a:gridCol>
                <a:gridCol w="733749">
                  <a:extLst>
                    <a:ext uri="{9D8B030D-6E8A-4147-A177-3AD203B41FA5}">
                      <a16:colId xmlns:a16="http://schemas.microsoft.com/office/drawing/2014/main" val="691638950"/>
                    </a:ext>
                  </a:extLst>
                </a:gridCol>
                <a:gridCol w="733749">
                  <a:extLst>
                    <a:ext uri="{9D8B030D-6E8A-4147-A177-3AD203B41FA5}">
                      <a16:colId xmlns:a16="http://schemas.microsoft.com/office/drawing/2014/main" val="1086649859"/>
                    </a:ext>
                  </a:extLst>
                </a:gridCol>
                <a:gridCol w="733749">
                  <a:extLst>
                    <a:ext uri="{9D8B030D-6E8A-4147-A177-3AD203B41FA5}">
                      <a16:colId xmlns:a16="http://schemas.microsoft.com/office/drawing/2014/main" val="2184168094"/>
                    </a:ext>
                  </a:extLst>
                </a:gridCol>
                <a:gridCol w="733749">
                  <a:extLst>
                    <a:ext uri="{9D8B030D-6E8A-4147-A177-3AD203B41FA5}">
                      <a16:colId xmlns:a16="http://schemas.microsoft.com/office/drawing/2014/main" val="3209412775"/>
                    </a:ext>
                  </a:extLst>
                </a:gridCol>
                <a:gridCol w="733749">
                  <a:extLst>
                    <a:ext uri="{9D8B030D-6E8A-4147-A177-3AD203B41FA5}">
                      <a16:colId xmlns:a16="http://schemas.microsoft.com/office/drawing/2014/main" val="1850989534"/>
                    </a:ext>
                  </a:extLst>
                </a:gridCol>
              </a:tblGrid>
              <a:tr h="578311">
                <a:tc>
                  <a:txBody>
                    <a:bodyPr/>
                    <a:lstStyle/>
                    <a:p>
                      <a:pPr algn="ctr" fontAlgn="t"/>
                      <a:r>
                        <a:rPr lang="en-IN" sz="1100" b="1" i="0" u="none" strike="noStrike" dirty="0">
                          <a:solidFill>
                            <a:srgbClr val="000000"/>
                          </a:solidFill>
                          <a:effectLst/>
                          <a:latin typeface="Calibri" panose="020F0502020204030204" pitchFamily="34" charset="0"/>
                        </a:rPr>
                        <a:t>ID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SBP</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DBP</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PULSE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HR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BMI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FAT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MOCA</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WHO-QOL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GHQ</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GWI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t"/>
                      <a:r>
                        <a:rPr lang="en-IN" sz="1100" b="1" i="0" u="none" strike="noStrike" dirty="0">
                          <a:solidFill>
                            <a:srgbClr val="000000"/>
                          </a:solidFill>
                          <a:effectLst/>
                          <a:latin typeface="Calibri" panose="020F0502020204030204" pitchFamily="34" charset="0"/>
                        </a:rPr>
                        <a:t>WELLNESS LEVEL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61780723"/>
                  </a:ext>
                </a:extLst>
              </a:tr>
              <a:tr h="308433">
                <a:tc>
                  <a:txBody>
                    <a:bodyPr/>
                    <a:lstStyle/>
                    <a:p>
                      <a:pPr algn="ctr" fontAlgn="b"/>
                      <a:r>
                        <a:rPr lang="en-IN" sz="1100" b="0" i="0" u="none" strike="noStrike">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131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80.5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19.2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14.8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33.3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84.8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53.52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Moderate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961337"/>
                  </a:ext>
                </a:extLst>
              </a:tr>
              <a:tr h="308433">
                <a:tc>
                  <a:txBody>
                    <a:bodyPr/>
                    <a:lstStyle/>
                    <a:p>
                      <a:pPr algn="ctr" fontAlgn="b"/>
                      <a:r>
                        <a:rPr lang="en-IN" sz="1100" b="0" i="0" u="none" strike="noStrike">
                          <a:solidFill>
                            <a:srgbClr val="000000"/>
                          </a:solidFill>
                          <a:effectLst/>
                          <a:latin typeface="Calibri" panose="020F0502020204030204" pitchFamily="34" charset="0"/>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61.15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Moderate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4067295"/>
                  </a:ext>
                </a:extLst>
              </a:tr>
              <a:tr h="308433">
                <a:tc>
                  <a:txBody>
                    <a:bodyPr/>
                    <a:lstStyle/>
                    <a:p>
                      <a:pPr algn="ctr" fontAlgn="b"/>
                      <a:r>
                        <a:rPr lang="en-IN" sz="1100" b="0" i="0" u="none" strike="noStrike">
                          <a:solidFill>
                            <a:srgbClr val="000000"/>
                          </a:solidFill>
                          <a:effectLst/>
                          <a:latin typeface="Calibri" panose="020F0502020204030204" pitchFamily="34" charset="0"/>
                        </a:rPr>
                        <a:t>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69.13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Good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499444"/>
                  </a:ext>
                </a:extLst>
              </a:tr>
              <a:tr h="308433">
                <a:tc>
                  <a:txBody>
                    <a:bodyPr/>
                    <a:lstStyle/>
                    <a:p>
                      <a:pPr algn="ctr" fontAlgn="b"/>
                      <a:r>
                        <a:rPr lang="en-IN" sz="1100" b="0" i="0" u="none" strike="noStrike">
                          <a:solidFill>
                            <a:srgbClr val="000000"/>
                          </a:solidFill>
                          <a:effectLst/>
                          <a:latin typeface="Calibri" panose="020F0502020204030204" pitchFamily="34" charset="0"/>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30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48.55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Poor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3022499"/>
                  </a:ext>
                </a:extLst>
              </a:tr>
              <a:tr h="308433">
                <a:tc>
                  <a:txBody>
                    <a:bodyPr/>
                    <a:lstStyle/>
                    <a:p>
                      <a:pPr algn="ctr" fontAlgn="b"/>
                      <a:r>
                        <a:rPr lang="en-IN" sz="1100" b="0" i="0" u="none" strike="noStrike">
                          <a:solidFill>
                            <a:srgbClr val="000000"/>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42.15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Poor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4364827"/>
                  </a:ext>
                </a:extLst>
              </a:tr>
              <a:tr h="308433">
                <a:tc>
                  <a:txBody>
                    <a:bodyPr/>
                    <a:lstStyle/>
                    <a:p>
                      <a:pPr algn="ctr" fontAlgn="b"/>
                      <a:r>
                        <a:rPr lang="en-IN" sz="1100" b="0" i="0" u="none" strike="noStrike">
                          <a:solidFill>
                            <a:srgbClr val="000000"/>
                          </a:solidFill>
                          <a:effectLst/>
                          <a:latin typeface="Calibri" panose="020F0502020204030204" pitchFamily="34" charset="0"/>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75.37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Good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205031"/>
                  </a:ext>
                </a:extLst>
              </a:tr>
              <a:tr h="308433">
                <a:tc>
                  <a:txBody>
                    <a:bodyPr/>
                    <a:lstStyle/>
                    <a:p>
                      <a:pPr algn="ctr" fontAlgn="b"/>
                      <a:r>
                        <a:rPr lang="en-IN" sz="1100" b="0" i="0" u="none" strike="noStrike">
                          <a:solidFill>
                            <a:srgbClr val="000000"/>
                          </a:solidFill>
                          <a:effectLst/>
                          <a:latin typeface="Calibri" panose="020F0502020204030204" pitchFamily="34" charset="0"/>
                        </a:rPr>
                        <a:t>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145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30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36.02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Poor</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2700371"/>
                  </a:ext>
                </a:extLst>
              </a:tr>
              <a:tr h="308433">
                <a:tc>
                  <a:txBody>
                    <a:bodyPr/>
                    <a:lstStyle/>
                    <a:p>
                      <a:pPr algn="ctr" fontAlgn="b"/>
                      <a:r>
                        <a:rPr lang="en-IN" sz="1100" b="0" i="0" u="none" strike="noStrike">
                          <a:solidFill>
                            <a:srgbClr val="000000"/>
                          </a:solidFill>
                          <a:effectLst/>
                          <a:latin typeface="Calibri" panose="020F0502020204030204" pitchFamily="34" charset="0"/>
                        </a:rPr>
                        <a:t>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128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23.5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59.57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Moderate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5510"/>
                  </a:ext>
                </a:extLst>
              </a:tr>
              <a:tr h="308433">
                <a:tc>
                  <a:txBody>
                    <a:bodyPr/>
                    <a:lstStyle/>
                    <a:p>
                      <a:pPr algn="ctr" fontAlgn="b"/>
                      <a:r>
                        <a:rPr lang="en-IN" sz="11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38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61.67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Moderate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4051792"/>
                  </a:ext>
                </a:extLst>
              </a:tr>
              <a:tr h="308433">
                <a:tc>
                  <a:txBody>
                    <a:bodyPr/>
                    <a:lstStyle/>
                    <a:p>
                      <a:pPr algn="ctr" fontAlgn="b"/>
                      <a:r>
                        <a:rPr lang="en-IN" sz="11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68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20.5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55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a:solidFill>
                            <a:srgbClr val="000000"/>
                          </a:solidFill>
                          <a:effectLst/>
                          <a:latin typeface="Calibri" panose="020F0502020204030204" pitchFamily="34" charset="0"/>
                        </a:rPr>
                        <a:t>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74.83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100" b="0" i="0" u="none" strike="noStrike" dirty="0">
                          <a:solidFill>
                            <a:srgbClr val="000000"/>
                          </a:solidFill>
                          <a:effectLst/>
                          <a:latin typeface="Calibri" panose="020F0502020204030204" pitchFamily="34" charset="0"/>
                        </a:rPr>
                        <a:t>Good</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2700449"/>
                  </a:ext>
                </a:extLst>
              </a:tr>
            </a:tbl>
          </a:graphicData>
        </a:graphic>
      </p:graphicFrame>
      <p:sp>
        <p:nvSpPr>
          <p:cNvPr id="3" name="Title 1">
            <a:extLst>
              <a:ext uri="{FF2B5EF4-FFF2-40B4-BE49-F238E27FC236}">
                <a16:creationId xmlns:a16="http://schemas.microsoft.com/office/drawing/2014/main" id="{9690455E-BE33-E7B9-A2D3-EB8F4568B970}"/>
              </a:ext>
            </a:extLst>
          </p:cNvPr>
          <p:cNvSpPr txBox="1">
            <a:spLocks/>
          </p:cNvSpPr>
          <p:nvPr/>
        </p:nvSpPr>
        <p:spPr>
          <a:xfrm>
            <a:off x="746759" y="482693"/>
            <a:ext cx="10515600" cy="8366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Times New Roman" panose="02020603050405020304" pitchFamily="18" charset="0"/>
                <a:cs typeface="Times New Roman" panose="02020603050405020304" pitchFamily="18" charset="0"/>
              </a:rPr>
              <a:t>RESULTS  </a:t>
            </a:r>
            <a:endParaRPr lang="en-US" sz="3200" b="1" u="sng" dirty="0"/>
          </a:p>
        </p:txBody>
      </p:sp>
      <p:sp>
        <p:nvSpPr>
          <p:cNvPr id="5" name="TextBox 4">
            <a:extLst>
              <a:ext uri="{FF2B5EF4-FFF2-40B4-BE49-F238E27FC236}">
                <a16:creationId xmlns:a16="http://schemas.microsoft.com/office/drawing/2014/main" id="{22C47D97-AC7B-3B13-BF18-44EB7C1380C0}"/>
              </a:ext>
            </a:extLst>
          </p:cNvPr>
          <p:cNvSpPr txBox="1"/>
          <p:nvPr/>
        </p:nvSpPr>
        <p:spPr>
          <a:xfrm>
            <a:off x="898848" y="4789717"/>
            <a:ext cx="9971315" cy="1295868"/>
          </a:xfrm>
          <a:prstGeom prst="rect">
            <a:avLst/>
          </a:prstGeom>
          <a:noFill/>
        </p:spPr>
        <p:txBody>
          <a:bodyPr wrap="square">
            <a:spAutoFit/>
          </a:bodyPr>
          <a:lstStyle/>
          <a:p>
            <a:pPr>
              <a:lnSpc>
                <a:spcPct val="150000"/>
              </a:lnSpc>
            </a:pPr>
            <a:r>
              <a:rPr lang="en-IN" dirty="0"/>
              <a:t>ID 3, 6 &amp; 10 – Good: Healthy and well.</a:t>
            </a:r>
          </a:p>
          <a:p>
            <a:pPr>
              <a:lnSpc>
                <a:spcPct val="150000"/>
              </a:lnSpc>
            </a:pPr>
            <a:r>
              <a:rPr lang="en-IN" dirty="0"/>
              <a:t>IDs 4, 5, 7 – Poor: Need attention — mainly cognitive, metabolic, or cardiovascular interventions.</a:t>
            </a:r>
          </a:p>
          <a:p>
            <a:pPr>
              <a:lnSpc>
                <a:spcPct val="150000"/>
              </a:lnSpc>
            </a:pPr>
            <a:r>
              <a:rPr lang="en-IN" dirty="0"/>
              <a:t>IDs 1,2, 8, - Moderate: Monitor- may need lifestyle adjustments or preventive care.</a:t>
            </a:r>
          </a:p>
        </p:txBody>
      </p:sp>
      <p:sp>
        <p:nvSpPr>
          <p:cNvPr id="6" name="Slide Number Placeholder 4">
            <a:extLst>
              <a:ext uri="{FF2B5EF4-FFF2-40B4-BE49-F238E27FC236}">
                <a16:creationId xmlns:a16="http://schemas.microsoft.com/office/drawing/2014/main" id="{DFE2032D-7C42-A204-B8C1-AC419E4D5780}"/>
              </a:ext>
            </a:extLst>
          </p:cNvPr>
          <p:cNvSpPr>
            <a:spLocks noGrp="1"/>
          </p:cNvSpPr>
          <p:nvPr>
            <p:ph type="sldNum" sz="quarter" idx="12"/>
          </p:nvPr>
        </p:nvSpPr>
        <p:spPr>
          <a:xfrm>
            <a:off x="8610600" y="6356350"/>
            <a:ext cx="2743200" cy="365125"/>
          </a:xfrm>
        </p:spPr>
        <p:txBody>
          <a:bodyPr/>
          <a:lstStyle/>
          <a:p>
            <a:fld id="{59CE705F-A2BE-4F91-B6CD-D5137D911E94}" type="slidenum">
              <a:rPr lang="en-IN" smtClean="0"/>
              <a:pPr/>
              <a:t>26</a:t>
            </a:fld>
            <a:endParaRPr lang="en-IN"/>
          </a:p>
        </p:txBody>
      </p:sp>
      <p:sp>
        <p:nvSpPr>
          <p:cNvPr id="7" name="Footer Placeholder 5">
            <a:extLst>
              <a:ext uri="{FF2B5EF4-FFF2-40B4-BE49-F238E27FC236}">
                <a16:creationId xmlns:a16="http://schemas.microsoft.com/office/drawing/2014/main" id="{237E4DA0-12D4-C400-8D68-AB744261D231}"/>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3030530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algn="just"/>
            <a:r>
              <a:rPr lang="en-US" sz="2600" dirty="0">
                <a:latin typeface="Times New Roman" panose="02020603050405020304" pitchFamily="18" charset="0"/>
                <a:cs typeface="Times New Roman" panose="02020603050405020304" pitchFamily="18" charset="0"/>
              </a:rPr>
              <a:t>This project represents a significant step toward advancing elderly care through the combination of wearable technology and cognitive assessments.</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By utilizing the Geriatric Wellness Index (GWI), we aim to create a more comprehensive and effective system for monitoring elderly health, enabling healthcare professionals to better identify those at risk for cognitive decline.</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Ultimately, our project seeks to enhance the quality of life for older adults while supporting clinicians in providing more targeted and efficient care.</a:t>
            </a:r>
            <a:endParaRPr lang="en-IN" sz="2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9CE705F-A2BE-4F91-B6CD-D5137D911E94}" type="slidenum">
              <a:rPr lang="en-IN" smtClean="0"/>
              <a:pPr/>
              <a:t>27</a:t>
            </a:fld>
            <a:endParaRPr lang="en-IN"/>
          </a:p>
        </p:txBody>
      </p:sp>
      <p:sp>
        <p:nvSpPr>
          <p:cNvPr id="7" name="Footer Placeholder 5">
            <a:extLst>
              <a:ext uri="{FF2B5EF4-FFF2-40B4-BE49-F238E27FC236}">
                <a16:creationId xmlns:a16="http://schemas.microsoft.com/office/drawing/2014/main" id="{7C00A279-EFAD-43A0-9A91-6315A227ECF6}"/>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186756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838199" y="1502229"/>
            <a:ext cx="10946363" cy="5057191"/>
          </a:xfrm>
        </p:spPr>
        <p:txBody>
          <a:bodyPr>
            <a:noAutofit/>
          </a:bodyPr>
          <a:lstStyle/>
          <a:p>
            <a:pPr algn="just"/>
            <a:r>
              <a:rPr lang="en-US" sz="2000" b="0" i="0" dirty="0">
                <a:solidFill>
                  <a:srgbClr val="333333"/>
                </a:solidFill>
                <a:effectLst/>
                <a:latin typeface="Times New Roman" panose="02020603050405020304" pitchFamily="18" charset="0"/>
                <a:cs typeface="Times New Roman" panose="02020603050405020304" pitchFamily="18" charset="0"/>
              </a:rPr>
              <a:t>Zhihong Li, "The situation of actively coping with population aging in the 14th Five-Year Plan Period and the national strategic countermeasures [J]", </a:t>
            </a:r>
            <a:r>
              <a:rPr lang="en-US" sz="2000" b="0" i="1" dirty="0">
                <a:solidFill>
                  <a:srgbClr val="333333"/>
                </a:solidFill>
                <a:effectLst/>
                <a:latin typeface="Times New Roman" panose="02020603050405020304" pitchFamily="18" charset="0"/>
                <a:cs typeface="Times New Roman" panose="02020603050405020304" pitchFamily="18" charset="0"/>
              </a:rPr>
              <a:t>Scientific Research on Aging</a:t>
            </a:r>
            <a:r>
              <a:rPr lang="en-US" sz="2000" b="0" i="0" dirty="0">
                <a:solidFill>
                  <a:srgbClr val="333333"/>
                </a:solidFill>
                <a:effectLst/>
                <a:latin typeface="Times New Roman" panose="02020603050405020304" pitchFamily="18" charset="0"/>
                <a:cs typeface="Times New Roman" panose="02020603050405020304" pitchFamily="18" charset="0"/>
              </a:rPr>
              <a:t>, no. 8, pp. 3-21, 2020.</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Jianhui Zhang and Liping Mao, "Design development and realization of big data smart elderly care platform[J]", </a:t>
            </a:r>
            <a:r>
              <a:rPr lang="en-US" sz="2000" b="0" i="1" dirty="0">
                <a:solidFill>
                  <a:srgbClr val="333333"/>
                </a:solidFill>
                <a:effectLst/>
                <a:latin typeface="Times New Roman" panose="02020603050405020304" pitchFamily="18" charset="0"/>
                <a:cs typeface="Times New Roman" panose="02020603050405020304" pitchFamily="18" charset="0"/>
              </a:rPr>
              <a:t>Public Communication of Science &amp; Technology</a:t>
            </a:r>
            <a:r>
              <a:rPr lang="en-US" sz="2000" b="0" i="0" dirty="0">
                <a:solidFill>
                  <a:srgbClr val="333333"/>
                </a:solidFill>
                <a:effectLst/>
                <a:latin typeface="Times New Roman" panose="02020603050405020304" pitchFamily="18" charset="0"/>
                <a:cs typeface="Times New Roman" panose="02020603050405020304" pitchFamily="18" charset="0"/>
              </a:rPr>
              <a:t>, vol. 14, no. 21, pp. 131-134, 2022.</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Liang-Kung Chen: "The health challenges of aging society", Taipei Veterans General Hospital Magazine, Vol.144, pp. 2-8, 2009.</a:t>
            </a:r>
          </a:p>
          <a:p>
            <a:pPr algn="just"/>
            <a:r>
              <a:rPr lang="en-US" sz="2000" b="0" i="0" dirty="0" err="1">
                <a:solidFill>
                  <a:srgbClr val="333333"/>
                </a:solidFill>
                <a:effectLst/>
                <a:latin typeface="Times New Roman" panose="02020603050405020304" pitchFamily="18" charset="0"/>
                <a:cs typeface="Times New Roman" panose="02020603050405020304" pitchFamily="18" charset="0"/>
              </a:rPr>
              <a:t>Dowliing</a:t>
            </a:r>
            <a:r>
              <a:rPr lang="en-US" sz="2000" b="0" i="0" dirty="0">
                <a:solidFill>
                  <a:srgbClr val="333333"/>
                </a:solidFill>
                <a:effectLst/>
                <a:latin typeface="Times New Roman" panose="02020603050405020304" pitchFamily="18" charset="0"/>
                <a:cs typeface="Times New Roman" panose="02020603050405020304" pitchFamily="18" charset="0"/>
              </a:rPr>
              <a:t> A.F.JR.: "Do hospital staff interfere with computer system implementation?", HealthCare Manage Review, Vol.5, pp.23-32, 1980.</a:t>
            </a:r>
          </a:p>
          <a:p>
            <a:pPr algn="just"/>
            <a:r>
              <a:rPr lang="en-US" sz="2000" dirty="0">
                <a:latin typeface="Times New Roman" panose="02020603050405020304" pitchFamily="18" charset="0"/>
                <a:cs typeface="Times New Roman" panose="02020603050405020304" pitchFamily="18" charset="0"/>
              </a:rPr>
              <a:t>Haynes B. Can it work? Does it work? Is it worth it?: the testing of health care interventions is evolving. BMJ. Br Med J. 1999;319:652</a:t>
            </a:r>
          </a:p>
          <a:p>
            <a:pPr algn="just"/>
            <a:r>
              <a:rPr lang="en-US" sz="2000" dirty="0">
                <a:latin typeface="Times New Roman" panose="02020603050405020304" pitchFamily="18" charset="0"/>
                <a:cs typeface="Times New Roman" panose="02020603050405020304" pitchFamily="18" charset="0"/>
              </a:rPr>
              <a:t>Say RE, Thomson R. The importance of patient preferences in treatment decisions—challenges for doctors. </a:t>
            </a:r>
            <a:r>
              <a:rPr lang="en-US" sz="2000" dirty="0" err="1">
                <a:latin typeface="Times New Roman" panose="02020603050405020304" pitchFamily="18" charset="0"/>
                <a:cs typeface="Times New Roman" panose="02020603050405020304" pitchFamily="18" charset="0"/>
              </a:rPr>
              <a:t>Bmj</a:t>
            </a:r>
            <a:r>
              <a:rPr lang="en-US" sz="2000" dirty="0">
                <a:latin typeface="Times New Roman" panose="02020603050405020304" pitchFamily="18" charset="0"/>
                <a:cs typeface="Times New Roman" panose="02020603050405020304" pitchFamily="18" charset="0"/>
              </a:rPr>
              <a:t>. 2003;327:542–5</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endParaRPr lang="en-IN" dirty="0"/>
          </a:p>
          <a:p>
            <a:fld id="{59CE705F-A2BE-4F91-B6CD-D5137D911E94}" type="slidenum">
              <a:rPr lang="en-IN" smtClean="0"/>
              <a:pPr/>
              <a:t>28</a:t>
            </a:fld>
            <a:endParaRPr lang="en-IN" dirty="0"/>
          </a:p>
        </p:txBody>
      </p:sp>
      <p:sp>
        <p:nvSpPr>
          <p:cNvPr id="7" name="Footer Placeholder 5">
            <a:extLst>
              <a:ext uri="{FF2B5EF4-FFF2-40B4-BE49-F238E27FC236}">
                <a16:creationId xmlns:a16="http://schemas.microsoft.com/office/drawing/2014/main" id="{7C00A279-EFAD-43A0-9A91-6315A227ECF6}"/>
              </a:ext>
            </a:extLst>
          </p:cNvPr>
          <p:cNvSpPr txBox="1">
            <a:spLocks/>
          </p:cNvSpPr>
          <p:nvPr/>
        </p:nvSpPr>
        <p:spPr>
          <a:xfrm>
            <a:off x="2819871" y="6404037"/>
            <a:ext cx="675913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160954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399" y="2765174"/>
            <a:ext cx="3764760" cy="1143000"/>
          </a:xfrm>
        </p:spPr>
        <p:txBody>
          <a:bodyPr>
            <a:normAutofit/>
          </a:bodyPr>
          <a:lstStyle/>
          <a:p>
            <a:pPr algn="ctr"/>
            <a:r>
              <a:rPr lang="en-IN" sz="3600" b="1" dirty="0">
                <a:latin typeface="Times New Roman" panose="02020603050405020304" pitchFamily="18" charset="0"/>
                <a:cs typeface="Times New Roman" panose="02020603050405020304" pitchFamily="18" charset="0"/>
              </a:rPr>
              <a:t>THANK YOU</a:t>
            </a:r>
          </a:p>
        </p:txBody>
      </p:sp>
      <p:sp>
        <p:nvSpPr>
          <p:cNvPr id="5" name="Slide Number Placeholder 4"/>
          <p:cNvSpPr>
            <a:spLocks noGrp="1"/>
          </p:cNvSpPr>
          <p:nvPr>
            <p:ph type="sldNum" sz="quarter" idx="12"/>
          </p:nvPr>
        </p:nvSpPr>
        <p:spPr/>
        <p:txBody>
          <a:bodyPr/>
          <a:lstStyle/>
          <a:p>
            <a:fld id="{59CE705F-A2BE-4F91-B6CD-D5137D911E94}" type="slidenum">
              <a:rPr lang="en-IN" smtClean="0"/>
              <a:pPr/>
              <a:t>29</a:t>
            </a:fld>
            <a:endParaRPr lang="en-IN"/>
          </a:p>
        </p:txBody>
      </p:sp>
    </p:spTree>
    <p:extLst>
      <p:ext uri="{BB962C8B-B14F-4D97-AF65-F5344CB8AC3E}">
        <p14:creationId xmlns:p14="http://schemas.microsoft.com/office/powerpoint/2010/main" val="87922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ACB18387-6501-EDA8-7BC6-0E693C8CE532}"/>
              </a:ext>
            </a:extLst>
          </p:cNvPr>
          <p:cNvGraphicFramePr>
            <a:graphicFrameLocks noGrp="1"/>
          </p:cNvGraphicFramePr>
          <p:nvPr>
            <p:extLst>
              <p:ext uri="{D42A27DB-BD31-4B8C-83A1-F6EECF244321}">
                <p14:modId xmlns:p14="http://schemas.microsoft.com/office/powerpoint/2010/main" val="993232981"/>
              </p:ext>
            </p:extLst>
          </p:nvPr>
        </p:nvGraphicFramePr>
        <p:xfrm>
          <a:off x="716132" y="355682"/>
          <a:ext cx="10759736" cy="2121954"/>
        </p:xfrm>
        <a:graphic>
          <a:graphicData uri="http://schemas.openxmlformats.org/drawingml/2006/table">
            <a:tbl>
              <a:tblPr firstRow="1" bandRow="1">
                <a:tableStyleId>{85BE263C-DBD7-4A20-BB59-AAB30ACAA65A}</a:tableStyleId>
              </a:tblPr>
              <a:tblGrid>
                <a:gridCol w="10759736">
                  <a:extLst>
                    <a:ext uri="{9D8B030D-6E8A-4147-A177-3AD203B41FA5}">
                      <a16:colId xmlns:a16="http://schemas.microsoft.com/office/drawing/2014/main" val="3764733404"/>
                    </a:ext>
                  </a:extLst>
                </a:gridCol>
              </a:tblGrid>
              <a:tr h="4984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DEPARTMENT VISION </a:t>
                      </a:r>
                    </a:p>
                  </a:txBody>
                  <a:tcPr>
                    <a:solidFill>
                      <a:schemeClr val="accent4">
                        <a:lumMod val="40000"/>
                        <a:lumOff val="60000"/>
                      </a:schemeClr>
                    </a:solidFill>
                  </a:tcPr>
                </a:tc>
                <a:extLst>
                  <a:ext uri="{0D108BD9-81ED-4DB2-BD59-A6C34878D82A}">
                    <a16:rowId xmlns:a16="http://schemas.microsoft.com/office/drawing/2014/main" val="3677280766"/>
                  </a:ext>
                </a:extLst>
              </a:tr>
              <a:tr h="1542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Times New Roman" panose="02020603050405020304" pitchFamily="18" charset="0"/>
                          <a:cs typeface="Times New Roman" panose="02020603050405020304" pitchFamily="18" charset="0"/>
                        </a:rPr>
                        <a:t>To develop an excellent center of progressive quality learning, applied &amp; translational research through inventive collaborations and sustainable solutions to address healthcare related societal challenges </a:t>
                      </a:r>
                    </a:p>
                  </a:txBody>
                  <a:tcPr>
                    <a:solidFill>
                      <a:schemeClr val="accent5">
                        <a:lumMod val="75000"/>
                      </a:schemeClr>
                    </a:solidFill>
                  </a:tcPr>
                </a:tc>
                <a:extLst>
                  <a:ext uri="{0D108BD9-81ED-4DB2-BD59-A6C34878D82A}">
                    <a16:rowId xmlns:a16="http://schemas.microsoft.com/office/drawing/2014/main" val="4161787674"/>
                  </a:ext>
                </a:extLst>
              </a:tr>
            </a:tbl>
          </a:graphicData>
        </a:graphic>
      </p:graphicFrame>
      <p:graphicFrame>
        <p:nvGraphicFramePr>
          <p:cNvPr id="7" name="Table 6">
            <a:extLst>
              <a:ext uri="{FF2B5EF4-FFF2-40B4-BE49-F238E27FC236}">
                <a16:creationId xmlns:a16="http://schemas.microsoft.com/office/drawing/2014/main" id="{73850958-81E1-0F3A-D978-5B5BFABF3307}"/>
              </a:ext>
            </a:extLst>
          </p:cNvPr>
          <p:cNvGraphicFramePr>
            <a:graphicFrameLocks noGrp="1"/>
          </p:cNvGraphicFramePr>
          <p:nvPr>
            <p:extLst>
              <p:ext uri="{D42A27DB-BD31-4B8C-83A1-F6EECF244321}">
                <p14:modId xmlns:p14="http://schemas.microsoft.com/office/powerpoint/2010/main" val="2459625460"/>
              </p:ext>
            </p:extLst>
          </p:nvPr>
        </p:nvGraphicFramePr>
        <p:xfrm>
          <a:off x="716132" y="2755941"/>
          <a:ext cx="10759736" cy="4084320"/>
        </p:xfrm>
        <a:graphic>
          <a:graphicData uri="http://schemas.openxmlformats.org/drawingml/2006/table">
            <a:tbl>
              <a:tblPr firstRow="1" bandRow="1">
                <a:tableStyleId>{85BE263C-DBD7-4A20-BB59-AAB30ACAA65A}</a:tableStyleId>
              </a:tblPr>
              <a:tblGrid>
                <a:gridCol w="10759736">
                  <a:extLst>
                    <a:ext uri="{9D8B030D-6E8A-4147-A177-3AD203B41FA5}">
                      <a16:colId xmlns:a16="http://schemas.microsoft.com/office/drawing/2014/main" val="3764733404"/>
                    </a:ext>
                  </a:extLst>
                </a:gridCol>
              </a:tblGrid>
              <a:tr h="5582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DEPARTMENT MISSION </a:t>
                      </a:r>
                    </a:p>
                  </a:txBody>
                  <a:tcPr>
                    <a:solidFill>
                      <a:schemeClr val="accent4">
                        <a:lumMod val="40000"/>
                        <a:lumOff val="60000"/>
                      </a:schemeClr>
                    </a:solidFill>
                  </a:tcPr>
                </a:tc>
                <a:extLst>
                  <a:ext uri="{0D108BD9-81ED-4DB2-BD59-A6C34878D82A}">
                    <a16:rowId xmlns:a16="http://schemas.microsoft.com/office/drawing/2014/main" val="3677280766"/>
                  </a:ext>
                </a:extLst>
              </a:tr>
              <a:tr h="2615578">
                <a:tc>
                  <a:txBody>
                    <a:bodyPr/>
                    <a:lstStyle/>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creating a conducive atmosphere for continuous learning through increased participation of students and faculty in various academic activities </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achieving needful and relevant healthcare solutions through quality education and research </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imparting education in the path of ethical and social responsibilities, to work effectively with diverse groups for the benefits of the society </a:t>
                      </a:r>
                      <a:endParaRPr lang="en-IN" sz="2800" dirty="0">
                        <a:solidFill>
                          <a:schemeClr val="bg1"/>
                        </a:solidFill>
                        <a:latin typeface="Times New Roman" panose="02020603050405020304" pitchFamily="18" charset="0"/>
                        <a:cs typeface="Times New Roman" panose="02020603050405020304" pitchFamily="18" charset="0"/>
                      </a:endParaRPr>
                    </a:p>
                  </a:txBody>
                  <a:tcPr>
                    <a:solidFill>
                      <a:schemeClr val="accent5">
                        <a:lumMod val="75000"/>
                      </a:schemeClr>
                    </a:solidFill>
                  </a:tcPr>
                </a:tc>
                <a:extLst>
                  <a:ext uri="{0D108BD9-81ED-4DB2-BD59-A6C34878D82A}">
                    <a16:rowId xmlns:a16="http://schemas.microsoft.com/office/drawing/2014/main" val="4161787674"/>
                  </a:ext>
                </a:extLst>
              </a:tr>
            </a:tbl>
          </a:graphicData>
        </a:graphic>
      </p:graphicFrame>
    </p:spTree>
    <p:extLst>
      <p:ext uri="{BB962C8B-B14F-4D97-AF65-F5344CB8AC3E}">
        <p14:creationId xmlns:p14="http://schemas.microsoft.com/office/powerpoint/2010/main" val="1841360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CF40384-9C5B-D8D6-B5C1-38E01378D147}"/>
              </a:ext>
            </a:extLst>
          </p:cNvPr>
          <p:cNvGraphicFramePr>
            <a:graphicFrameLocks noGrp="1"/>
          </p:cNvGraphicFramePr>
          <p:nvPr>
            <p:extLst>
              <p:ext uri="{D42A27DB-BD31-4B8C-83A1-F6EECF244321}">
                <p14:modId xmlns:p14="http://schemas.microsoft.com/office/powerpoint/2010/main" val="2017817419"/>
              </p:ext>
            </p:extLst>
          </p:nvPr>
        </p:nvGraphicFramePr>
        <p:xfrm>
          <a:off x="556333" y="734616"/>
          <a:ext cx="11079333" cy="5223449"/>
        </p:xfrm>
        <a:graphic>
          <a:graphicData uri="http://schemas.openxmlformats.org/drawingml/2006/table">
            <a:tbl>
              <a:tblPr firstRow="1" bandRow="1">
                <a:tableStyleId>{93296810-A885-4BE3-A3E7-6D5BEEA58F35}</a:tableStyleId>
              </a:tblPr>
              <a:tblGrid>
                <a:gridCol w="1349407">
                  <a:extLst>
                    <a:ext uri="{9D8B030D-6E8A-4147-A177-3AD203B41FA5}">
                      <a16:colId xmlns:a16="http://schemas.microsoft.com/office/drawing/2014/main" val="2821530736"/>
                    </a:ext>
                  </a:extLst>
                </a:gridCol>
                <a:gridCol w="9729926">
                  <a:extLst>
                    <a:ext uri="{9D8B030D-6E8A-4147-A177-3AD203B41FA5}">
                      <a16:colId xmlns:a16="http://schemas.microsoft.com/office/drawing/2014/main" val="1062497950"/>
                    </a:ext>
                  </a:extLst>
                </a:gridCol>
              </a:tblGrid>
              <a:tr h="75800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Times New Roman" panose="02020603050405020304" pitchFamily="18" charset="0"/>
                          <a:cs typeface="Times New Roman" panose="02020603050405020304" pitchFamily="18" charset="0"/>
                        </a:rPr>
                        <a:t>PROGRAMME EDUCATION OBJECTIVES (PEOs)</a:t>
                      </a:r>
                    </a:p>
                  </a:txBody>
                  <a:tcPr>
                    <a:solidFill>
                      <a:schemeClr val="accent4">
                        <a:lumMod val="40000"/>
                        <a:lumOff val="60000"/>
                      </a:schemeClr>
                    </a:solidFill>
                  </a:tcPr>
                </a:tc>
                <a:tc hMerge="1">
                  <a:txBody>
                    <a:bodyPr/>
                    <a:lstStyle/>
                    <a:p>
                      <a:endParaRPr lang="en-IN" dirty="0"/>
                    </a:p>
                  </a:txBody>
                  <a:tcPr/>
                </a:tc>
                <a:extLst>
                  <a:ext uri="{0D108BD9-81ED-4DB2-BD59-A6C34878D82A}">
                    <a16:rowId xmlns:a16="http://schemas.microsoft.com/office/drawing/2014/main" val="2902291672"/>
                  </a:ext>
                </a:extLst>
              </a:tr>
              <a:tr h="46047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Graduates will be able to: </a:t>
                      </a:r>
                    </a:p>
                  </a:txBody>
                  <a:tcPr>
                    <a:solidFill>
                      <a:schemeClr val="accent6">
                        <a:lumMod val="60000"/>
                        <a:lumOff val="40000"/>
                      </a:schemeClr>
                    </a:solidFill>
                  </a:tcPr>
                </a:tc>
                <a:tc hMerge="1">
                  <a:txBody>
                    <a:bodyPr/>
                    <a:lstStyle/>
                    <a:p>
                      <a:endParaRPr lang="en-IN" sz="2800" dirty="0"/>
                    </a:p>
                  </a:txBody>
                  <a:tcPr/>
                </a:tc>
                <a:extLst>
                  <a:ext uri="{0D108BD9-81ED-4DB2-BD59-A6C34878D82A}">
                    <a16:rowId xmlns:a16="http://schemas.microsoft.com/office/drawing/2014/main" val="377696644"/>
                  </a:ext>
                </a:extLst>
              </a:tr>
              <a:tr h="950632">
                <a:tc>
                  <a:txBody>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PEO1</a:t>
                      </a:r>
                    </a:p>
                  </a:txBody>
                  <a:tcPr>
                    <a:solidFill>
                      <a:schemeClr val="accent1">
                        <a:lumMod val="75000"/>
                      </a:schemeClr>
                    </a:solidFill>
                  </a:tcPr>
                </a:tc>
                <a:tc>
                  <a:txBody>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Apply knowledge of Medical Electronics to excel in their profession </a:t>
                      </a:r>
                      <a:endPar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1">
                        <a:lumMod val="75000"/>
                      </a:schemeClr>
                    </a:solidFill>
                  </a:tcPr>
                </a:tc>
                <a:extLst>
                  <a:ext uri="{0D108BD9-81ED-4DB2-BD59-A6C34878D82A}">
                    <a16:rowId xmlns:a16="http://schemas.microsoft.com/office/drawing/2014/main" val="3481759872"/>
                  </a:ext>
                </a:extLst>
              </a:tr>
              <a:tr h="8312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PEO2</a:t>
                      </a:r>
                    </a:p>
                  </a:txBody>
                  <a:tcPr>
                    <a:solidFill>
                      <a:schemeClr val="accent1">
                        <a:lumMod val="75000"/>
                      </a:schemeClr>
                    </a:solidFill>
                  </a:tcPr>
                </a:tc>
                <a:tc>
                  <a:txBody>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Practice Engineering to analyze problems and find solutions in allied domains using multidisciplinary approach</a:t>
                      </a:r>
                      <a:endPar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1">
                        <a:lumMod val="75000"/>
                      </a:schemeClr>
                    </a:solidFill>
                  </a:tcPr>
                </a:tc>
                <a:extLst>
                  <a:ext uri="{0D108BD9-81ED-4DB2-BD59-A6C34878D82A}">
                    <a16:rowId xmlns:a16="http://schemas.microsoft.com/office/drawing/2014/main" val="111252007"/>
                  </a:ext>
                </a:extLst>
              </a:tr>
              <a:tr h="873529">
                <a:tc>
                  <a:txBody>
                    <a:bodyPr/>
                    <a:lstStyle/>
                    <a:p>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PEO3</a:t>
                      </a:r>
                    </a:p>
                  </a:txBody>
                  <a:tcPr>
                    <a:solidFill>
                      <a:schemeClr val="accent1">
                        <a:lumMod val="75000"/>
                      </a:schemeClr>
                    </a:solidFill>
                  </a:tcPr>
                </a:tc>
                <a:tc>
                  <a:txBody>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Disseminate professional skills for ethical and societal responsibilities </a:t>
                      </a:r>
                      <a:endPar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1">
                        <a:lumMod val="75000"/>
                      </a:schemeClr>
                    </a:solidFill>
                  </a:tcPr>
                </a:tc>
                <a:extLst>
                  <a:ext uri="{0D108BD9-81ED-4DB2-BD59-A6C34878D82A}">
                    <a16:rowId xmlns:a16="http://schemas.microsoft.com/office/drawing/2014/main" val="765183379"/>
                  </a:ext>
                </a:extLst>
              </a:tr>
              <a:tr h="1106896">
                <a:tc>
                  <a:txBody>
                    <a:bodyPr/>
                    <a:lstStyle/>
                    <a:p>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PEO4</a:t>
                      </a:r>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Engage in lifelong learning and contribute in the field of engineering research</a:t>
                      </a:r>
                      <a:endPar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1">
                        <a:lumMod val="75000"/>
                      </a:schemeClr>
                    </a:solidFill>
                  </a:tcPr>
                </a:tc>
                <a:extLst>
                  <a:ext uri="{0D108BD9-81ED-4DB2-BD59-A6C34878D82A}">
                    <a16:rowId xmlns:a16="http://schemas.microsoft.com/office/drawing/2014/main" val="1036847412"/>
                  </a:ext>
                </a:extLst>
              </a:tr>
            </a:tbl>
          </a:graphicData>
        </a:graphic>
      </p:graphicFrame>
    </p:spTree>
    <p:extLst>
      <p:ext uri="{BB962C8B-B14F-4D97-AF65-F5344CB8AC3E}">
        <p14:creationId xmlns:p14="http://schemas.microsoft.com/office/powerpoint/2010/main" val="67889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Definition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Literature review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Objectives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Components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Proposed Methodology</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Expected Outcome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Project Schedule-Gantt Chart</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Work done so far</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Results and discussions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p:txBody>
      </p:sp>
      <p:sp>
        <p:nvSpPr>
          <p:cNvPr id="6" name="Slide Number Placeholder 5"/>
          <p:cNvSpPr>
            <a:spLocks noGrp="1"/>
          </p:cNvSpPr>
          <p:nvPr>
            <p:ph type="sldNum" sz="quarter" idx="12"/>
          </p:nvPr>
        </p:nvSpPr>
        <p:spPr/>
        <p:txBody>
          <a:bodyPr/>
          <a:lstStyle/>
          <a:p>
            <a:fld id="{B056BBFB-874F-4B57-AB19-5CA7BEE1490F}" type="slidenum">
              <a:rPr lang="en-US" smtClean="0"/>
              <a:pPr/>
              <a:t>5</a:t>
            </a:fld>
            <a:endParaRPr lang="en-US"/>
          </a:p>
        </p:txBody>
      </p:sp>
      <p:sp>
        <p:nvSpPr>
          <p:cNvPr id="7" name="Footer Placeholder 5">
            <a:extLst>
              <a:ext uri="{FF2B5EF4-FFF2-40B4-BE49-F238E27FC236}">
                <a16:creationId xmlns:a16="http://schemas.microsoft.com/office/drawing/2014/main" id="{D1E0658D-34AB-42E6-B002-8CD632FB225C}"/>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3739360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926" y="178510"/>
            <a:ext cx="10515600" cy="1325563"/>
          </a:xfrm>
        </p:spPr>
        <p:txBody>
          <a:bodyPr>
            <a:normAutofit/>
          </a:bodyPr>
          <a:lstStyle/>
          <a:p>
            <a:r>
              <a:rPr lang="en-IN" sz="3200" b="1" u="sng" dirty="0">
                <a:latin typeface="Times New Roman" panose="02020603050405020304" pitchFamily="18" charset="0"/>
                <a:cs typeface="Times New Roman" panose="02020603050405020304" pitchFamily="18" charset="0"/>
              </a:rPr>
              <a:t>INTRODUCTION </a:t>
            </a:r>
          </a:p>
        </p:txBody>
      </p:sp>
      <p:sp>
        <p:nvSpPr>
          <p:cNvPr id="5" name="Slide Number Placeholder 4"/>
          <p:cNvSpPr>
            <a:spLocks noGrp="1"/>
          </p:cNvSpPr>
          <p:nvPr>
            <p:ph type="sldNum" sz="quarter" idx="12"/>
          </p:nvPr>
        </p:nvSpPr>
        <p:spPr/>
        <p:txBody>
          <a:bodyPr/>
          <a:lstStyle/>
          <a:p>
            <a:fld id="{59CE705F-A2BE-4F91-B6CD-D5137D911E94}" type="slidenum">
              <a:rPr lang="en-IN" smtClean="0"/>
              <a:pPr/>
              <a:t>6</a:t>
            </a:fld>
            <a:endParaRPr lang="en-IN"/>
          </a:p>
        </p:txBody>
      </p:sp>
      <p:sp>
        <p:nvSpPr>
          <p:cNvPr id="6" name="Footer Placeholder 5">
            <a:extLst>
              <a:ext uri="{FF2B5EF4-FFF2-40B4-BE49-F238E27FC236}">
                <a16:creationId xmlns:a16="http://schemas.microsoft.com/office/drawing/2014/main" id="{D1E0658D-34AB-42E6-B002-8CD632FB225C}"/>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8" name="Content Placeholder 2">
            <a:extLst>
              <a:ext uri="{FF2B5EF4-FFF2-40B4-BE49-F238E27FC236}">
                <a16:creationId xmlns:a16="http://schemas.microsoft.com/office/drawing/2014/main" id="{A6A0C1F0-11E2-C493-5D5F-9579AE4BBE1E}"/>
              </a:ext>
            </a:extLst>
          </p:cNvPr>
          <p:cNvSpPr>
            <a:spLocks noGrp="1"/>
          </p:cNvSpPr>
          <p:nvPr>
            <p:ph idx="1"/>
          </p:nvPr>
        </p:nvSpPr>
        <p:spPr>
          <a:xfrm>
            <a:off x="363894" y="1390261"/>
            <a:ext cx="8246706" cy="5013776"/>
          </a:xfrm>
        </p:spPr>
        <p:txBody>
          <a:bodyPr>
            <a:noAutofit/>
          </a:bodyPr>
          <a:lstStyle/>
          <a:p>
            <a:pPr algn="just"/>
            <a:r>
              <a:rPr lang="en-US" sz="2000" dirty="0">
                <a:latin typeface="Times New Roman" panose="02020603050405020304" pitchFamily="18" charset="0"/>
                <a:cs typeface="Times New Roman" panose="02020603050405020304" pitchFamily="18" charset="0"/>
              </a:rPr>
              <a:t>Geriatric care is a medical specialty that focuses on the health of the older adults.</a:t>
            </a:r>
          </a:p>
          <a:p>
            <a:pPr algn="just"/>
            <a:r>
              <a:rPr lang="en-US" sz="2000" dirty="0">
                <a:latin typeface="Times New Roman" panose="02020603050405020304" pitchFamily="18" charset="0"/>
                <a:cs typeface="Times New Roman" panose="02020603050405020304" pitchFamily="18" charset="0"/>
              </a:rPr>
              <a:t>As the global population ages, the need for effective elderly care has become increasingly vital. The well-being of senior citizens, especially in terms of cognitive and physical health, is a primary concern. </a:t>
            </a:r>
          </a:p>
          <a:p>
            <a:pPr algn="just"/>
            <a:r>
              <a:rPr lang="en-US" sz="2000" dirty="0">
                <a:latin typeface="Times New Roman" panose="02020603050405020304" pitchFamily="18" charset="0"/>
                <a:cs typeface="Times New Roman" panose="02020603050405020304" pitchFamily="18" charset="0"/>
              </a:rPr>
              <a:t>In this context, the Geriatric Wellness Index (GWI) serves as a comprehensive tool to assess and monitor the health of elderly individuals, helping healthcare providers understand the overall wellness of their patients.</a:t>
            </a:r>
          </a:p>
          <a:p>
            <a:pPr algn="just"/>
            <a:r>
              <a:rPr lang="en-US" sz="2000" dirty="0">
                <a:latin typeface="Times New Roman" panose="02020603050405020304" pitchFamily="18" charset="0"/>
                <a:cs typeface="Times New Roman" panose="02020603050405020304" pitchFamily="18" charset="0"/>
              </a:rPr>
              <a:t> Our project focuses on surveying elderly individuals using parameters such as Actofit (a wearable fitness tracker), Blood Pressure, and ECG readings. Additionally, we integrate audio and video data to ask specific questions that will help in assessing cognitive stability. </a:t>
            </a:r>
          </a:p>
          <a:p>
            <a:pPr algn="just"/>
            <a:r>
              <a:rPr lang="en-US" sz="2000" dirty="0">
                <a:latin typeface="Times New Roman" panose="02020603050405020304" pitchFamily="18" charset="0"/>
                <a:cs typeface="Times New Roman" panose="02020603050405020304" pitchFamily="18" charset="0"/>
              </a:rPr>
              <a:t>The aim is to assist clinicians in identifying cognitively stable and cognitively unstable individuals, allowing for timely intervention and better-targeted care.</a:t>
            </a:r>
          </a:p>
        </p:txBody>
      </p:sp>
      <p:pic>
        <p:nvPicPr>
          <p:cNvPr id="9" name="Picture 2" descr="Cartoon Old People Happy Aged Citizens Stock Vector (Royalty Free)  1139630471 | Shutterstock">
            <a:extLst>
              <a:ext uri="{FF2B5EF4-FFF2-40B4-BE49-F238E27FC236}">
                <a16:creationId xmlns:a16="http://schemas.microsoft.com/office/drawing/2014/main" id="{7ED46CC2-7133-1BAF-3CED-5B9B02822B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53" t="11784" r="6002" b="16055"/>
          <a:stretch/>
        </p:blipFill>
        <p:spPr bwMode="auto">
          <a:xfrm>
            <a:off x="8831010" y="2175062"/>
            <a:ext cx="2770909" cy="18842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3DAEB0-AA5E-841A-B304-C67AA9B3994A}"/>
              </a:ext>
            </a:extLst>
          </p:cNvPr>
          <p:cNvSpPr txBox="1"/>
          <p:nvPr/>
        </p:nvSpPr>
        <p:spPr>
          <a:xfrm>
            <a:off x="8604245" y="3917379"/>
            <a:ext cx="3131132" cy="707886"/>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Fig1</a:t>
            </a:r>
          </a:p>
          <a:p>
            <a:pPr algn="ctr"/>
            <a:r>
              <a:rPr lang="en-US" sz="1000" dirty="0">
                <a:latin typeface="Arial" panose="020B0604020202020204" pitchFamily="34" charset="0"/>
                <a:cs typeface="Arial" panose="020B0604020202020204" pitchFamily="34" charset="0"/>
                <a:hlinkClick r:id="rId3"/>
              </a:rPr>
              <a:t>https://encrypted-tbn0.gstatic.com/images?q=tbn:ANd9GcSvYmC5BL1nRa8RCu15BiyHRKU5XPbvkGZ4Ig&amp;s</a:t>
            </a:r>
            <a:endParaRPr lang="en-IN"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063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PROBLEM DEFINITION </a:t>
            </a:r>
            <a:endParaRPr lang="en-US" sz="3200" b="1" u="sng" dirty="0"/>
          </a:p>
        </p:txBody>
      </p:sp>
      <p:sp>
        <p:nvSpPr>
          <p:cNvPr id="4" name="Content Placeholder 2">
            <a:extLst>
              <a:ext uri="{FF2B5EF4-FFF2-40B4-BE49-F238E27FC236}">
                <a16:creationId xmlns:a16="http://schemas.microsoft.com/office/drawing/2014/main" id="{500E8145-90DE-6860-E328-1BC79E35C2BA}"/>
              </a:ext>
            </a:extLst>
          </p:cNvPr>
          <p:cNvSpPr>
            <a:spLocks noGrp="1"/>
          </p:cNvSpPr>
          <p:nvPr>
            <p:ph idx="1"/>
          </p:nvPr>
        </p:nvSpPr>
        <p:spPr>
          <a:xfrm>
            <a:off x="838200" y="1825624"/>
            <a:ext cx="10834396" cy="4519191"/>
          </a:xfrm>
        </p:spPr>
        <p:txBody>
          <a:bodyPr>
            <a:normAutofit/>
          </a:bodyPr>
          <a:lstStyle/>
          <a:p>
            <a:pPr algn="just"/>
            <a:r>
              <a:rPr lang="en-US" dirty="0">
                <a:latin typeface="Times New Roman" panose="02020603050405020304" pitchFamily="18" charset="0"/>
                <a:cs typeface="Times New Roman" panose="02020603050405020304" pitchFamily="18" charset="0"/>
              </a:rPr>
              <a:t>The elderly population faces significant physical and cognitive health challenges, but current monitoring methods often fail to integrate real-time physiological and cognitive assessments. This leads to delayed diagnoses of cognitive decline and inadequate care.</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Our project aims to bridge this gap by using the Geriatric Wellness Index (GWI) to combine data from wearable devices (like Actofit, blood pressure, and ECG) with cognitive evaluations through audio and video, helping clinicians identify cognitively stable and unstable individuals for better-targeted care and early intervention.</a:t>
            </a:r>
          </a:p>
        </p:txBody>
      </p:sp>
      <p:sp>
        <p:nvSpPr>
          <p:cNvPr id="5"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7</a:t>
            </a:fld>
            <a:endParaRPr lang="en-IN"/>
          </a:p>
        </p:txBody>
      </p:sp>
      <p:sp>
        <p:nvSpPr>
          <p:cNvPr id="6" name="Footer Placeholder 5">
            <a:extLst>
              <a:ext uri="{FF2B5EF4-FFF2-40B4-BE49-F238E27FC236}">
                <a16:creationId xmlns:a16="http://schemas.microsoft.com/office/drawing/2014/main" id="{D1E0658D-34AB-42E6-B002-8CD632FB225C}"/>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extLst>
      <p:ext uri="{BB962C8B-B14F-4D97-AF65-F5344CB8AC3E}">
        <p14:creationId xmlns:p14="http://schemas.microsoft.com/office/powerpoint/2010/main" val="4066076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u="sng" dirty="0">
                <a:latin typeface="Times New Roman" panose="02020603050405020304" pitchFamily="18" charset="0"/>
                <a:cs typeface="Times New Roman" panose="02020603050405020304" pitchFamily="18" charset="0"/>
              </a:rPr>
              <a:t>LITERATURE REVIEW </a:t>
            </a:r>
          </a:p>
        </p:txBody>
      </p:sp>
      <p:sp>
        <p:nvSpPr>
          <p:cNvPr id="5" name="Slide Number Placeholder 4"/>
          <p:cNvSpPr>
            <a:spLocks noGrp="1"/>
          </p:cNvSpPr>
          <p:nvPr>
            <p:ph type="sldNum" sz="quarter" idx="12"/>
          </p:nvPr>
        </p:nvSpPr>
        <p:spPr/>
        <p:txBody>
          <a:bodyPr/>
          <a:lstStyle/>
          <a:p>
            <a:fld id="{59CE705F-A2BE-4F91-B6CD-D5137D911E94}" type="slidenum">
              <a:rPr lang="en-IN" smtClean="0"/>
              <a:pPr/>
              <a:t>8</a:t>
            </a:fld>
            <a:endParaRPr lang="en-IN"/>
          </a:p>
        </p:txBody>
      </p:sp>
      <p:sp>
        <p:nvSpPr>
          <p:cNvPr id="8" name="Footer Placeholder 5">
            <a:extLst>
              <a:ext uri="{FF2B5EF4-FFF2-40B4-BE49-F238E27FC236}">
                <a16:creationId xmlns:a16="http://schemas.microsoft.com/office/drawing/2014/main" id="{1D25F369-A31F-4AFF-B889-6398AF4D7667}"/>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438194908"/>
              </p:ext>
            </p:extLst>
          </p:nvPr>
        </p:nvGraphicFramePr>
        <p:xfrm>
          <a:off x="854030" y="1298249"/>
          <a:ext cx="11059298" cy="5049520"/>
        </p:xfrm>
        <a:graphic>
          <a:graphicData uri="http://schemas.openxmlformats.org/drawingml/2006/table">
            <a:tbl>
              <a:tblPr firstRow="1" bandRow="1">
                <a:tableStyleId>{5C22544A-7EE6-4342-B048-85BDC9FD1C3A}</a:tableStyleId>
              </a:tblPr>
              <a:tblGrid>
                <a:gridCol w="541292">
                  <a:extLst>
                    <a:ext uri="{9D8B030D-6E8A-4147-A177-3AD203B41FA5}">
                      <a16:colId xmlns:a16="http://schemas.microsoft.com/office/drawing/2014/main" val="20000"/>
                    </a:ext>
                  </a:extLst>
                </a:gridCol>
                <a:gridCol w="1881052">
                  <a:extLst>
                    <a:ext uri="{9D8B030D-6E8A-4147-A177-3AD203B41FA5}">
                      <a16:colId xmlns:a16="http://schemas.microsoft.com/office/drawing/2014/main" val="20001"/>
                    </a:ext>
                  </a:extLst>
                </a:gridCol>
                <a:gridCol w="3803696">
                  <a:extLst>
                    <a:ext uri="{9D8B030D-6E8A-4147-A177-3AD203B41FA5}">
                      <a16:colId xmlns:a16="http://schemas.microsoft.com/office/drawing/2014/main" val="20002"/>
                    </a:ext>
                  </a:extLst>
                </a:gridCol>
                <a:gridCol w="4833258">
                  <a:extLst>
                    <a:ext uri="{9D8B030D-6E8A-4147-A177-3AD203B41FA5}">
                      <a16:colId xmlns:a16="http://schemas.microsoft.com/office/drawing/2014/main" val="20003"/>
                    </a:ext>
                  </a:extLst>
                </a:gridCol>
              </a:tblGrid>
              <a:tr h="370840">
                <a:tc>
                  <a:txBody>
                    <a:bodyPr/>
                    <a:lstStyle/>
                    <a:p>
                      <a:pPr algn="just"/>
                      <a:r>
                        <a:rPr lang="en-US" sz="1700" dirty="0">
                          <a:latin typeface="Times New Roman" panose="02020603050405020304" pitchFamily="18" charset="0"/>
                          <a:cs typeface="Times New Roman" panose="02020603050405020304" pitchFamily="18" charset="0"/>
                        </a:rPr>
                        <a:t>SN</a:t>
                      </a:r>
                      <a:endParaRPr lang="en-IN" sz="1700"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Author</a:t>
                      </a: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Topic/Publication/Year</a:t>
                      </a: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Inference</a:t>
                      </a:r>
                    </a:p>
                  </a:txBody>
                  <a:tcPr>
                    <a:solidFill>
                      <a:schemeClr val="accent1">
                        <a:lumMod val="75000"/>
                      </a:schemeClr>
                    </a:solidFill>
                  </a:tcPr>
                </a:tc>
                <a:extLst>
                  <a:ext uri="{0D108BD9-81ED-4DB2-BD59-A6C34878D82A}">
                    <a16:rowId xmlns:a16="http://schemas.microsoft.com/office/drawing/2014/main" val="10000"/>
                  </a:ext>
                </a:extLst>
              </a:tr>
              <a:tr h="370840">
                <a:tc>
                  <a:txBody>
                    <a:bodyPr/>
                    <a:lstStyle/>
                    <a:p>
                      <a:pPr algn="just"/>
                      <a:r>
                        <a:rPr lang="en-IN" sz="1700" b="0" dirty="0">
                          <a:latin typeface="Times New Roman" panose="02020603050405020304" pitchFamily="18" charset="0"/>
                          <a:cs typeface="Times New Roman" panose="02020603050405020304" pitchFamily="18" charset="0"/>
                        </a:rPr>
                        <a:t>1.</a:t>
                      </a:r>
                    </a:p>
                  </a:txBody>
                  <a:tcPr/>
                </a:tc>
                <a:tc>
                  <a:txBody>
                    <a:bodyPr/>
                    <a:lstStyle/>
                    <a:p>
                      <a:pPr algn="l"/>
                      <a:r>
                        <a:rPr lang="en-IN" sz="1700" b="0" i="0" kern="1200" dirty="0">
                          <a:solidFill>
                            <a:schemeClr val="dk1"/>
                          </a:solidFill>
                          <a:effectLst/>
                          <a:latin typeface="Times New Roman" panose="02020603050405020304" pitchFamily="18" charset="0"/>
                          <a:ea typeface="+mn-ea"/>
                          <a:cs typeface="Times New Roman" panose="02020603050405020304" pitchFamily="18" charset="0"/>
                        </a:rPr>
                        <a:t>Lu Yang</a:t>
                      </a:r>
                      <a:endParaRPr lang="en-IN" sz="1700" b="0" dirty="0">
                        <a:latin typeface="Times New Roman" panose="02020603050405020304" pitchFamily="18" charset="0"/>
                        <a:cs typeface="Times New Roman" panose="02020603050405020304" pitchFamily="18" charset="0"/>
                      </a:endParaRPr>
                    </a:p>
                  </a:txBody>
                  <a:tcPr/>
                </a:tc>
                <a:tc>
                  <a:txBody>
                    <a:bodyPr/>
                    <a:lstStyle/>
                    <a:p>
                      <a:pPr algn="just"/>
                      <a:r>
                        <a:rPr lang="en-US" sz="1700" dirty="0">
                          <a:latin typeface="Times New Roman" panose="02020603050405020304" pitchFamily="18" charset="0"/>
                          <a:cs typeface="Times New Roman" panose="02020603050405020304" pitchFamily="18" charset="0"/>
                        </a:rPr>
                        <a:t>Construction of Integrated Health Care and Elderly Care Talent Training System for Health Care and Elderly Care Major in Higher Vocational Education under Combination of Medical Treatment and Endowment</a:t>
                      </a:r>
                    </a:p>
                    <a:p>
                      <a:pPr algn="just"/>
                      <a:r>
                        <a:rPr lang="en-US" sz="1700" dirty="0">
                          <a:latin typeface="Times New Roman" panose="02020603050405020304" pitchFamily="18" charset="0"/>
                          <a:cs typeface="Times New Roman" panose="02020603050405020304" pitchFamily="18" charset="0"/>
                        </a:rPr>
                        <a:t>IEEE, December 2020</a:t>
                      </a:r>
                      <a:endParaRPr lang="en-IN" sz="17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The integration of health care and elderly care knowledge is crucial for talent development in medical and nursing institutions. Research suggests creating a training system to cultivate comprehensive talents to support industry growth.</a:t>
                      </a:r>
                    </a:p>
                  </a:txBody>
                  <a:tcPr/>
                </a:tc>
                <a:extLst>
                  <a:ext uri="{0D108BD9-81ED-4DB2-BD59-A6C34878D82A}">
                    <a16:rowId xmlns:a16="http://schemas.microsoft.com/office/drawing/2014/main" val="10001"/>
                  </a:ext>
                </a:extLst>
              </a:tr>
              <a:tr h="370840">
                <a:tc>
                  <a:txBody>
                    <a:bodyPr/>
                    <a:lstStyle/>
                    <a:p>
                      <a:pPr algn="just"/>
                      <a:r>
                        <a:rPr lang="en-IN" sz="1700" dirty="0">
                          <a:latin typeface="Times New Roman" panose="02020603050405020304" pitchFamily="18" charset="0"/>
                          <a:cs typeface="Times New Roman" panose="02020603050405020304" pitchFamily="18" charset="0"/>
                        </a:rPr>
                        <a:t>2.</a:t>
                      </a:r>
                    </a:p>
                  </a:txBody>
                  <a:tcPr/>
                </a:tc>
                <a:tc>
                  <a:txBody>
                    <a:bodyPr/>
                    <a:lstStyle/>
                    <a:p>
                      <a:pPr algn="l"/>
                      <a:r>
                        <a:rPr lang="en-IN" sz="1700" dirty="0">
                          <a:latin typeface="Times New Roman" panose="02020603050405020304" pitchFamily="18" charset="0"/>
                          <a:cs typeface="Times New Roman" panose="02020603050405020304" pitchFamily="18" charset="0"/>
                        </a:rPr>
                        <a:t>Anand Krishnan, John Sligh, Eric Tinsley, Jean Bandos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Causal Association Mining from Geriatric Literature</a:t>
                      </a:r>
                    </a:p>
                    <a:p>
                      <a:pPr algn="just"/>
                      <a:r>
                        <a:rPr lang="en-US" sz="1700" dirty="0">
                          <a:latin typeface="Times New Roman" panose="02020603050405020304" pitchFamily="18" charset="0"/>
                          <a:cs typeface="Times New Roman" panose="02020603050405020304" pitchFamily="18" charset="0"/>
                        </a:rPr>
                        <a:t>IEEE, November 2014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This study uses natural language processing and statistical methods to extract causal relationships from geriatric care literature, achieving 79.54% precision and 81% recall. It aims to translate research into practice more efficiently.</a:t>
                      </a:r>
                    </a:p>
                  </a:txBody>
                  <a:tcPr/>
                </a:tc>
                <a:extLst>
                  <a:ext uri="{0D108BD9-81ED-4DB2-BD59-A6C34878D82A}">
                    <a16:rowId xmlns:a16="http://schemas.microsoft.com/office/drawing/2014/main" val="10002"/>
                  </a:ext>
                </a:extLst>
              </a:tr>
              <a:tr h="370840">
                <a:tc>
                  <a:txBody>
                    <a:bodyPr/>
                    <a:lstStyle/>
                    <a:p>
                      <a:pPr algn="just"/>
                      <a:r>
                        <a:rPr lang="en-IN" sz="1700" b="0" dirty="0">
                          <a:latin typeface="Times New Roman" panose="02020603050405020304" pitchFamily="18" charset="0"/>
                          <a:cs typeface="Times New Roman" panose="02020603050405020304" pitchFamily="18" charset="0"/>
                        </a:rPr>
                        <a:t>3.</a:t>
                      </a:r>
                    </a:p>
                  </a:txBody>
                  <a:tcPr/>
                </a:tc>
                <a:tc>
                  <a:txBody>
                    <a:bodyPr/>
                    <a:lstStyle/>
                    <a:p>
                      <a:pPr algn="l"/>
                      <a:r>
                        <a:rPr lang="en-US" sz="1700" dirty="0">
                          <a:latin typeface="Times New Roman" panose="02020603050405020304" pitchFamily="18" charset="0"/>
                          <a:cs typeface="Times New Roman" panose="02020603050405020304" pitchFamily="18" charset="0"/>
                        </a:rPr>
                        <a:t>Mandeep Sekhon, Martin Cartwright, Jill J. Francis</a:t>
                      </a:r>
                      <a:endParaRPr lang="en-IN" sz="1700" b="0" dirty="0">
                        <a:latin typeface="Times New Roman" panose="02020603050405020304" pitchFamily="18" charset="0"/>
                        <a:cs typeface="Times New Roman" panose="02020603050405020304" pitchFamily="18" charset="0"/>
                      </a:endParaRPr>
                    </a:p>
                  </a:txBody>
                  <a:tcPr/>
                </a:tc>
                <a:tc>
                  <a:txBody>
                    <a:bodyPr/>
                    <a:lstStyle/>
                    <a:p>
                      <a:pPr algn="just"/>
                      <a:r>
                        <a:rPr lang="en-US" sz="1700" dirty="0">
                          <a:latin typeface="Times New Roman" panose="02020603050405020304" pitchFamily="18" charset="0"/>
                          <a:cs typeface="Times New Roman" panose="02020603050405020304" pitchFamily="18" charset="0"/>
                        </a:rPr>
                        <a:t>Development of a theory-informed questionnaire to assess the acceptability of healthcare interventions</a:t>
                      </a:r>
                    </a:p>
                    <a:p>
                      <a:pPr algn="just"/>
                      <a:r>
                        <a:rPr lang="en-US" sz="1700" dirty="0">
                          <a:latin typeface="Times New Roman" panose="02020603050405020304" pitchFamily="18" charset="0"/>
                          <a:cs typeface="Times New Roman" panose="02020603050405020304" pitchFamily="18" charset="0"/>
                        </a:rPr>
                        <a:t>IEEE, March 2022</a:t>
                      </a:r>
                      <a:endParaRPr lang="en-IN" sz="17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This study develops two intervention-specific acceptability questionnaires based on the Theoretical Framework of Acceptability (TFA), offering a brief, adaptable tool for measuring intervention acceptability across healthcare interventions.</a:t>
                      </a:r>
                    </a:p>
                  </a:txBody>
                  <a:tcPr/>
                </a:tc>
                <a:extLst>
                  <a:ext uri="{0D108BD9-81ED-4DB2-BD59-A6C34878D82A}">
                    <a16:rowId xmlns:a16="http://schemas.microsoft.com/office/drawing/2014/main" val="11389075"/>
                  </a:ext>
                </a:extLst>
              </a:tr>
            </a:tbl>
          </a:graphicData>
        </a:graphic>
      </p:graphicFrame>
    </p:spTree>
    <p:extLst>
      <p:ext uri="{BB962C8B-B14F-4D97-AF65-F5344CB8AC3E}">
        <p14:creationId xmlns:p14="http://schemas.microsoft.com/office/powerpoint/2010/main" val="349000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3311B8-9F1C-95E7-3A01-74BBD4EB9ECE}"/>
              </a:ext>
            </a:extLst>
          </p:cNvPr>
          <p:cNvSpPr>
            <a:spLocks noGrp="1"/>
          </p:cNvSpPr>
          <p:nvPr>
            <p:ph type="title"/>
          </p:nvPr>
        </p:nvSpPr>
        <p:spPr>
          <a:xfrm>
            <a:off x="838200" y="365125"/>
            <a:ext cx="10515600" cy="1325563"/>
          </a:xfrm>
        </p:spPr>
        <p:txBody>
          <a:bodyPr>
            <a:normAutofit/>
          </a:bodyPr>
          <a:lstStyle/>
          <a:p>
            <a:r>
              <a:rPr lang="en-IN" sz="3200" b="1" u="sng" dirty="0">
                <a:latin typeface="Times New Roman" panose="02020603050405020304" pitchFamily="18" charset="0"/>
                <a:cs typeface="Times New Roman" panose="02020603050405020304" pitchFamily="18" charset="0"/>
              </a:rPr>
              <a:t>LITERATURE REVIEW </a:t>
            </a:r>
          </a:p>
        </p:txBody>
      </p:sp>
      <p:graphicFrame>
        <p:nvGraphicFramePr>
          <p:cNvPr id="6" name="Content Placeholder 5">
            <a:extLst>
              <a:ext uri="{FF2B5EF4-FFF2-40B4-BE49-F238E27FC236}">
                <a16:creationId xmlns:a16="http://schemas.microsoft.com/office/drawing/2014/main" id="{1B965951-49A8-ADDB-8403-ED9B9A9303E6}"/>
              </a:ext>
            </a:extLst>
          </p:cNvPr>
          <p:cNvGraphicFramePr>
            <a:graphicFrameLocks noGrp="1"/>
          </p:cNvGraphicFramePr>
          <p:nvPr>
            <p:ph idx="1"/>
            <p:extLst>
              <p:ext uri="{D42A27DB-BD31-4B8C-83A1-F6EECF244321}">
                <p14:modId xmlns:p14="http://schemas.microsoft.com/office/powerpoint/2010/main" val="2520516825"/>
              </p:ext>
            </p:extLst>
          </p:nvPr>
        </p:nvGraphicFramePr>
        <p:xfrm>
          <a:off x="1063033" y="1415814"/>
          <a:ext cx="10628224" cy="3144520"/>
        </p:xfrm>
        <a:graphic>
          <a:graphicData uri="http://schemas.openxmlformats.org/drawingml/2006/table">
            <a:tbl>
              <a:tblPr firstRow="1" bandRow="1">
                <a:tableStyleId>{5C22544A-7EE6-4342-B048-85BDC9FD1C3A}</a:tableStyleId>
              </a:tblPr>
              <a:tblGrid>
                <a:gridCol w="541292">
                  <a:extLst>
                    <a:ext uri="{9D8B030D-6E8A-4147-A177-3AD203B41FA5}">
                      <a16:colId xmlns:a16="http://schemas.microsoft.com/office/drawing/2014/main" val="20000"/>
                    </a:ext>
                  </a:extLst>
                </a:gridCol>
                <a:gridCol w="1881052">
                  <a:extLst>
                    <a:ext uri="{9D8B030D-6E8A-4147-A177-3AD203B41FA5}">
                      <a16:colId xmlns:a16="http://schemas.microsoft.com/office/drawing/2014/main" val="20001"/>
                    </a:ext>
                  </a:extLst>
                </a:gridCol>
                <a:gridCol w="3676800">
                  <a:extLst>
                    <a:ext uri="{9D8B030D-6E8A-4147-A177-3AD203B41FA5}">
                      <a16:colId xmlns:a16="http://schemas.microsoft.com/office/drawing/2014/main" val="20002"/>
                    </a:ext>
                  </a:extLst>
                </a:gridCol>
                <a:gridCol w="4529080">
                  <a:extLst>
                    <a:ext uri="{9D8B030D-6E8A-4147-A177-3AD203B41FA5}">
                      <a16:colId xmlns:a16="http://schemas.microsoft.com/office/drawing/2014/main" val="20003"/>
                    </a:ext>
                  </a:extLst>
                </a:gridCol>
              </a:tblGrid>
              <a:tr h="370840">
                <a:tc>
                  <a:txBody>
                    <a:bodyPr/>
                    <a:lstStyle/>
                    <a:p>
                      <a:pPr algn="just"/>
                      <a:r>
                        <a:rPr lang="en-US" sz="1700" dirty="0">
                          <a:latin typeface="Times New Roman" panose="02020603050405020304" pitchFamily="18" charset="0"/>
                          <a:cs typeface="Times New Roman" panose="02020603050405020304" pitchFamily="18" charset="0"/>
                        </a:rPr>
                        <a:t>SN</a:t>
                      </a:r>
                      <a:endParaRPr lang="en-IN" sz="1700"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Author</a:t>
                      </a: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Topic/Publication/Year</a:t>
                      </a:r>
                    </a:p>
                  </a:txBody>
                  <a:tcPr>
                    <a:solidFill>
                      <a:schemeClr val="accent1">
                        <a:lumMod val="75000"/>
                      </a:schemeClr>
                    </a:solidFill>
                  </a:tcPr>
                </a:tc>
                <a:tc>
                  <a:txBody>
                    <a:bodyPr/>
                    <a:lstStyle/>
                    <a:p>
                      <a:pPr algn="just"/>
                      <a:r>
                        <a:rPr lang="en-IN" sz="1700" dirty="0">
                          <a:latin typeface="Times New Roman" panose="02020603050405020304" pitchFamily="18" charset="0"/>
                          <a:cs typeface="Times New Roman" panose="02020603050405020304" pitchFamily="18" charset="0"/>
                        </a:rPr>
                        <a:t>Inference</a:t>
                      </a:r>
                    </a:p>
                  </a:txBody>
                  <a:tcPr>
                    <a:solidFill>
                      <a:schemeClr val="accent1">
                        <a:lumMod val="75000"/>
                      </a:schemeClr>
                    </a:solidFill>
                  </a:tcPr>
                </a:tc>
                <a:extLst>
                  <a:ext uri="{0D108BD9-81ED-4DB2-BD59-A6C34878D82A}">
                    <a16:rowId xmlns:a16="http://schemas.microsoft.com/office/drawing/2014/main" val="10000"/>
                  </a:ext>
                </a:extLst>
              </a:tr>
              <a:tr h="370840">
                <a:tc>
                  <a:txBody>
                    <a:bodyPr/>
                    <a:lstStyle/>
                    <a:p>
                      <a:pPr algn="just"/>
                      <a:r>
                        <a:rPr lang="en-IN" sz="1700" dirty="0">
                          <a:latin typeface="Times New Roman" panose="02020603050405020304" pitchFamily="18" charset="0"/>
                          <a:cs typeface="Times New Roman" panose="02020603050405020304" pitchFamily="18" charset="0"/>
                        </a:rPr>
                        <a:t>4. </a:t>
                      </a:r>
                    </a:p>
                  </a:txBody>
                  <a:tcPr/>
                </a:tc>
                <a:tc>
                  <a:txBody>
                    <a:bodyPr/>
                    <a:lstStyle/>
                    <a:p>
                      <a:pPr algn="l"/>
                      <a:r>
                        <a:rPr lang="en-IN" sz="1700" dirty="0">
                          <a:latin typeface="Times New Roman" panose="02020603050405020304" pitchFamily="18" charset="0"/>
                          <a:cs typeface="Times New Roman" panose="02020603050405020304" pitchFamily="18" charset="0"/>
                        </a:rPr>
                        <a:t>Prasanta K Bhattacharya, Kuldeep Deka, Bhupen Barman</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Validity and Test-retest Reliability of perceived Wellness Survey among Geriatric Population: A Community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PubMed, March 2023</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The Perceived Wellness Survey (PWS) effectively assesses the psychosocial, physical, and intellectual well-being of elderly individuals, demonstrating strong validity and high test-retest reliability, except for the physical subscale.</a:t>
                      </a:r>
                    </a:p>
                  </a:txBody>
                  <a:tcPr/>
                </a:tc>
                <a:extLst>
                  <a:ext uri="{0D108BD9-81ED-4DB2-BD59-A6C34878D82A}">
                    <a16:rowId xmlns:a16="http://schemas.microsoft.com/office/drawing/2014/main" val="10002"/>
                  </a:ext>
                </a:extLst>
              </a:tr>
              <a:tr h="370840">
                <a:tc>
                  <a:txBody>
                    <a:bodyPr/>
                    <a:lstStyle/>
                    <a:p>
                      <a:pPr algn="just"/>
                      <a:r>
                        <a:rPr lang="en-US" sz="1700" b="0" dirty="0">
                          <a:latin typeface="Times New Roman" panose="02020603050405020304" pitchFamily="18" charset="0"/>
                          <a:cs typeface="Times New Roman" panose="02020603050405020304" pitchFamily="18" charset="0"/>
                        </a:rPr>
                        <a:t>5.</a:t>
                      </a:r>
                      <a:r>
                        <a:rPr lang="en-US" sz="1700" b="0" baseline="0" dirty="0">
                          <a:latin typeface="Times New Roman" panose="02020603050405020304" pitchFamily="18" charset="0"/>
                          <a:cs typeface="Times New Roman" panose="02020603050405020304" pitchFamily="18" charset="0"/>
                        </a:rPr>
                        <a:t> </a:t>
                      </a:r>
                      <a:endParaRPr lang="en-IN" sz="1700" b="0" dirty="0">
                        <a:latin typeface="Times New Roman" panose="02020603050405020304" pitchFamily="18" charset="0"/>
                        <a:cs typeface="Times New Roman" panose="02020603050405020304" pitchFamily="18" charset="0"/>
                      </a:endParaRPr>
                    </a:p>
                  </a:txBody>
                  <a:tcPr/>
                </a:tc>
                <a:tc>
                  <a:txBody>
                    <a:bodyPr/>
                    <a:lstStyle/>
                    <a:p>
                      <a:pPr algn="l"/>
                      <a:r>
                        <a:rPr lang="en-US" sz="1700" dirty="0">
                          <a:latin typeface="Times New Roman" panose="02020603050405020304" pitchFamily="18" charset="0"/>
                          <a:cs typeface="Times New Roman" panose="02020603050405020304" pitchFamily="18" charset="0"/>
                        </a:rPr>
                        <a:t>Mandeep Sekhon, Martin Cartwright, Jill J. Francis</a:t>
                      </a:r>
                      <a:endParaRPr lang="en-IN" sz="1700" b="0" dirty="0">
                        <a:latin typeface="Times New Roman" panose="02020603050405020304" pitchFamily="18" charset="0"/>
                        <a:cs typeface="Times New Roman" panose="02020603050405020304" pitchFamily="18" charset="0"/>
                      </a:endParaRPr>
                    </a:p>
                  </a:txBody>
                  <a:tcPr/>
                </a:tc>
                <a:tc>
                  <a:txBody>
                    <a:bodyPr/>
                    <a:lstStyle/>
                    <a:p>
                      <a:pPr algn="just"/>
                      <a:r>
                        <a:rPr lang="en-US" sz="1700" b="0" i="0" kern="1200" dirty="0">
                          <a:solidFill>
                            <a:schemeClr val="dk1"/>
                          </a:solidFill>
                          <a:effectLst/>
                          <a:latin typeface="Times New Roman" panose="02020603050405020304" pitchFamily="18" charset="0"/>
                          <a:ea typeface="+mn-ea"/>
                          <a:cs typeface="Times New Roman" panose="02020603050405020304" pitchFamily="18" charset="0"/>
                        </a:rPr>
                        <a:t>Test–retest Reliability of Perceived Wellness Survey among Community-dwelling Geriatric Population: An Observational Study</a:t>
                      </a:r>
                    </a:p>
                    <a:p>
                      <a:pPr algn="just"/>
                      <a:r>
                        <a:rPr lang="en-US" sz="1700" dirty="0">
                          <a:latin typeface="Times New Roman" panose="02020603050405020304" pitchFamily="18" charset="0"/>
                          <a:cs typeface="Times New Roman" panose="02020603050405020304" pitchFamily="18" charset="0"/>
                        </a:rPr>
                        <a:t>Research</a:t>
                      </a:r>
                      <a:r>
                        <a:rPr lang="en-US" sz="1700" baseline="0" dirty="0">
                          <a:latin typeface="Times New Roman" panose="02020603050405020304" pitchFamily="18" charset="0"/>
                          <a:cs typeface="Times New Roman" panose="02020603050405020304" pitchFamily="18" charset="0"/>
                        </a:rPr>
                        <a:t> Gate</a:t>
                      </a:r>
                      <a:r>
                        <a:rPr lang="en-US" sz="1700" dirty="0">
                          <a:latin typeface="Times New Roman" panose="02020603050405020304" pitchFamily="18" charset="0"/>
                          <a:cs typeface="Times New Roman" panose="02020603050405020304" pitchFamily="18" charset="0"/>
                        </a:rPr>
                        <a:t>, November 2024</a:t>
                      </a:r>
                      <a:endParaRPr lang="en-IN" sz="170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700" dirty="0">
                          <a:latin typeface="Times New Roman" panose="02020603050405020304" pitchFamily="18" charset="0"/>
                          <a:cs typeface="Times New Roman" panose="02020603050405020304" pitchFamily="18" charset="0"/>
                        </a:rPr>
                        <a:t>Demonstrates excellent test-retest reliability and internal consistency, making it a reliable tool for assessing wellness in the geriatric population.</a:t>
                      </a:r>
                    </a:p>
                  </a:txBody>
                  <a:tcPr/>
                </a:tc>
                <a:extLst>
                  <a:ext uri="{0D108BD9-81ED-4DB2-BD59-A6C34878D82A}">
                    <a16:rowId xmlns:a16="http://schemas.microsoft.com/office/drawing/2014/main" val="4197656128"/>
                  </a:ext>
                </a:extLst>
              </a:tr>
            </a:tbl>
          </a:graphicData>
        </a:graphic>
      </p:graphicFrame>
      <p:sp>
        <p:nvSpPr>
          <p:cNvPr id="5" name="Footer Placeholder 5">
            <a:extLst>
              <a:ext uri="{FF2B5EF4-FFF2-40B4-BE49-F238E27FC236}">
                <a16:creationId xmlns:a16="http://schemas.microsoft.com/office/drawing/2014/main" id="{1D25F369-A31F-4AFF-B889-6398AF4D7667}"/>
              </a:ext>
            </a:extLst>
          </p:cNvPr>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7" name="Slide Number Placeholder 4"/>
          <p:cNvSpPr>
            <a:spLocks noGrp="1"/>
          </p:cNvSpPr>
          <p:nvPr>
            <p:ph type="sldNum" sz="quarter" idx="12"/>
          </p:nvPr>
        </p:nvSpPr>
        <p:spPr>
          <a:xfrm>
            <a:off x="8610600" y="6356350"/>
            <a:ext cx="2743200" cy="365125"/>
          </a:xfrm>
        </p:spPr>
        <p:txBody>
          <a:bodyPr/>
          <a:lstStyle/>
          <a:p>
            <a:fld id="{59CE705F-A2BE-4F91-B6CD-D5137D911E94}" type="slidenum">
              <a:rPr lang="en-IN" smtClean="0"/>
              <a:pPr/>
              <a:t>9</a:t>
            </a:fld>
            <a:endParaRPr lang="en-IN"/>
          </a:p>
        </p:txBody>
      </p:sp>
    </p:spTree>
    <p:extLst>
      <p:ext uri="{BB962C8B-B14F-4D97-AF65-F5344CB8AC3E}">
        <p14:creationId xmlns:p14="http://schemas.microsoft.com/office/powerpoint/2010/main" val="2218662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10332</TotalTime>
  <Words>2545</Words>
  <Application>Microsoft Office PowerPoint</Application>
  <PresentationFormat>Widescreen</PresentationFormat>
  <Paragraphs>462</Paragraphs>
  <Slides>29</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Contents</vt:lpstr>
      <vt:lpstr>INTRODUCTION </vt:lpstr>
      <vt:lpstr>PROBLEM DEFINITION </vt:lpstr>
      <vt:lpstr>LITERATURE REVIEW </vt:lpstr>
      <vt:lpstr>LITERATURE REVIEW </vt:lpstr>
      <vt:lpstr>OBJECTIVES </vt:lpstr>
      <vt:lpstr>COMPONENTS  </vt:lpstr>
      <vt:lpstr>Software component</vt:lpstr>
      <vt:lpstr>PROPOSED METHODOLOGY </vt:lpstr>
      <vt:lpstr>PROJECT SCHEDULE -GANTT CHART</vt:lpstr>
      <vt:lpstr>EXPECTED OUTCOME</vt:lpstr>
      <vt:lpstr>QUESTIONNAIRES </vt:lpstr>
      <vt:lpstr>DATA COLLECTION </vt:lpstr>
      <vt:lpstr>PowerPoint Presentation</vt:lpstr>
      <vt:lpstr>PARAMETERS DATA IN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ADITHI ATHREYAS</dc:creator>
  <cp:lastModifiedBy>mmanushreev@gmail.com</cp:lastModifiedBy>
  <cp:revision>127</cp:revision>
  <dcterms:created xsi:type="dcterms:W3CDTF">2020-07-29T05:54:05Z</dcterms:created>
  <dcterms:modified xsi:type="dcterms:W3CDTF">2025-05-29T08:33:50Z</dcterms:modified>
</cp:coreProperties>
</file>